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Default Extension="tiff" ContentType="image/tiff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63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65" r:id="rId10"/>
    <p:sldId id="257" r:id="rId11"/>
    <p:sldId id="284" r:id="rId12"/>
    <p:sldId id="259" r:id="rId13"/>
    <p:sldId id="269" r:id="rId14"/>
    <p:sldId id="261" r:id="rId15"/>
    <p:sldId id="264" r:id="rId16"/>
    <p:sldId id="285" r:id="rId17"/>
    <p:sldId id="270" r:id="rId18"/>
    <p:sldId id="260" r:id="rId19"/>
    <p:sldId id="271" r:id="rId20"/>
    <p:sldId id="272" r:id="rId21"/>
    <p:sldId id="273" r:id="rId22"/>
    <p:sldId id="274" r:id="rId23"/>
    <p:sldId id="275" r:id="rId24"/>
    <p:sldId id="277" r:id="rId25"/>
    <p:sldId id="276" r:id="rId26"/>
    <p:sldId id="278" r:id="rId27"/>
    <p:sldId id="283" r:id="rId28"/>
    <p:sldId id="298" r:id="rId29"/>
    <p:sldId id="279" r:id="rId30"/>
    <p:sldId id="282" r:id="rId31"/>
    <p:sldId id="280" r:id="rId32"/>
    <p:sldId id="297" r:id="rId33"/>
    <p:sldId id="294" r:id="rId34"/>
    <p:sldId id="295" r:id="rId35"/>
    <p:sldId id="296" r:id="rId36"/>
    <p:sldId id="300" r:id="rId37"/>
    <p:sldId id="299" r:id="rId38"/>
    <p:sldId id="301" r:id="rId39"/>
    <p:sldId id="304" r:id="rId40"/>
    <p:sldId id="302" r:id="rId41"/>
    <p:sldId id="281" r:id="rId4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EE4C0A-2956-4169-99A8-627F9C634EA0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37A1C15-D9B0-42F1-842C-E9A8FBC25E1E}">
      <dgm:prSet phldrT="[Tekst]" custT="1"/>
      <dgm:spPr/>
      <dgm:t>
        <a:bodyPr/>
        <a:lstStyle/>
        <a:p>
          <a:r>
            <a:rPr lang="pl-PL" sz="2000" dirty="0" smtClean="0">
              <a:latin typeface="Arial Black" pitchFamily="34" charset="0"/>
            </a:rPr>
            <a:t>!</a:t>
          </a:r>
          <a:endParaRPr lang="pl-PL" sz="2000" dirty="0">
            <a:latin typeface="Arial Black" pitchFamily="34" charset="0"/>
          </a:endParaRPr>
        </a:p>
      </dgm:t>
    </dgm:pt>
    <dgm:pt modelId="{6C6598D0-788F-43FC-95D0-7940A20F6D58}" type="parTrans" cxnId="{9854106F-DAB1-4B17-B120-29C6AD561E00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69DD791E-FE94-4479-870A-2BD0CD48FC57}" type="sibTrans" cxnId="{9854106F-DAB1-4B17-B120-29C6AD561E00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DF33CE42-B7EE-47F2-ABC0-42ECD751B9A2}">
      <dgm:prSet phldrT="[Tekst]" custT="1"/>
      <dgm:spPr/>
      <dgm:t>
        <a:bodyPr/>
        <a:lstStyle/>
        <a:p>
          <a:pPr algn="l"/>
          <a:r>
            <a:rPr lang="pl-PL" sz="2000" dirty="0" smtClean="0"/>
            <a:t>osoby, które nie kwalifikują się do grupy wskazanej jako możliwa do objęcia wsparciem tzn. nie spełniają wymaganych kryteriów uczestnictwa,</a:t>
          </a:r>
          <a:endParaRPr lang="pl-PL" sz="2000" b="1" dirty="0">
            <a:latin typeface="Arial Black" pitchFamily="34" charset="0"/>
          </a:endParaRPr>
        </a:p>
      </dgm:t>
    </dgm:pt>
    <dgm:pt modelId="{B469BF43-9A7D-43DE-A2D4-B03E1491A861}" type="parTrans" cxnId="{4ECAA801-C97A-4EEB-AB6F-98E76FFA14E6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DC4AD3D1-76E7-417C-A8D4-567023945E84}" type="sibTrans" cxnId="{4ECAA801-C97A-4EEB-AB6F-98E76FFA14E6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B7B2FECE-5527-43D8-BE69-0D449DD8EDE7}">
      <dgm:prSet phldrT="[Tekst]" custT="1"/>
      <dgm:spPr/>
      <dgm:t>
        <a:bodyPr/>
        <a:lstStyle/>
        <a:p>
          <a:r>
            <a:rPr lang="pl-PL" sz="2000" dirty="0" smtClean="0">
              <a:latin typeface="Arial Black" pitchFamily="34" charset="0"/>
            </a:rPr>
            <a:t>!</a:t>
          </a:r>
          <a:endParaRPr lang="pl-PL" sz="2000" dirty="0">
            <a:latin typeface="Arial Black" pitchFamily="34" charset="0"/>
          </a:endParaRPr>
        </a:p>
      </dgm:t>
    </dgm:pt>
    <dgm:pt modelId="{112D4FB4-CC04-4277-81E3-56828C996D2F}" type="parTrans" cxnId="{EFF2E064-0088-411D-844D-22CB36CDA4A1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91DF9734-8F68-4914-897C-E659B417D722}" type="sibTrans" cxnId="{EFF2E064-0088-411D-844D-22CB36CDA4A1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030938CD-F2D0-441F-B4DE-F58B0669E3A5}">
      <dgm:prSet phldrT="[Tekst]" custT="1"/>
      <dgm:spPr/>
      <dgm:t>
        <a:bodyPr/>
        <a:lstStyle/>
        <a:p>
          <a:pPr algn="l"/>
          <a:r>
            <a:rPr lang="pl-PL" sz="2000" dirty="0" smtClean="0"/>
            <a:t>osoby, które posiadały wpis do CEIDG, były zarejestrowane jako przedsiębiorcy w KRS lub prowadziły działalność gospodarczą na podstawie odrębnych przepisów w okresie 12 miesięcy poprzedzających dzień przystąpienia do projektu; w przypadku osób, które zamknęły działalność gospodarczą, Uczestnikiem projektu mogą być te osoby, jeśli minął okres co najmniej 12 miesięcy od dnia zamknięcia działalności gospodarczej do dnia poprzedzającego przystąpienie do projektu,</a:t>
          </a:r>
          <a:endParaRPr lang="pl-PL" sz="2000" dirty="0">
            <a:latin typeface="Arial Black" pitchFamily="34" charset="0"/>
          </a:endParaRPr>
        </a:p>
      </dgm:t>
    </dgm:pt>
    <dgm:pt modelId="{C77857BF-BE7A-48A7-B586-5165464F0D55}" type="parTrans" cxnId="{5C03DB7E-460F-4625-8144-B78BCC78CA73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FA1F089D-200F-4622-96C4-32A066229B9A}" type="sibTrans" cxnId="{5C03DB7E-460F-4625-8144-B78BCC78CA73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60F3E30B-7DE2-4AB4-99EB-D5C871E9F725}">
      <dgm:prSet custT="1"/>
      <dgm:spPr/>
      <dgm:t>
        <a:bodyPr/>
        <a:lstStyle/>
        <a:p>
          <a:r>
            <a:rPr lang="pl-PL" sz="2000" dirty="0" smtClean="0">
              <a:latin typeface="Arial Black" pitchFamily="34" charset="0"/>
            </a:rPr>
            <a:t>!</a:t>
          </a:r>
        </a:p>
      </dgm:t>
    </dgm:pt>
    <dgm:pt modelId="{BE4799D3-9524-4FC2-A175-FBBBB49B11E7}" type="parTrans" cxnId="{76E2B602-21E6-4D24-86D6-559EE2D7241C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87F6FF84-4429-4009-A40A-03E87F1BC79C}" type="sibTrans" cxnId="{76E2B602-21E6-4D24-86D6-559EE2D7241C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A14D2088-D6CE-411C-94E7-743934C5640E}">
      <dgm:prSet custT="1"/>
      <dgm:spPr/>
      <dgm:t>
        <a:bodyPr/>
        <a:lstStyle/>
        <a:p>
          <a:pPr algn="l"/>
          <a:r>
            <a:rPr lang="pl-PL" sz="1800" dirty="0" smtClean="0"/>
            <a:t>osoby, które zawiesiły lub miały zawieszoną działalność gospodarczą na podstawie przepisów o Centralnej Ewidencji i Informacji o Działalności Gospodarczej lub o Krajowym Rejestrze Sądowym w okresie 12 miesięcy poprzedzających dzień przystąpienia do projektu,</a:t>
          </a:r>
          <a:endParaRPr lang="pl-PL" sz="1800" dirty="0">
            <a:latin typeface="Arial Black" pitchFamily="34" charset="0"/>
          </a:endParaRPr>
        </a:p>
      </dgm:t>
    </dgm:pt>
    <dgm:pt modelId="{B3E39D02-3559-45BE-934E-B7B597A56818}" type="parTrans" cxnId="{A24F730F-6D5B-42B2-8DB2-24D101CE1DBC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464330E3-34C8-4B3E-BD2C-DFF5B88DF330}" type="sibTrans" cxnId="{A24F730F-6D5B-42B2-8DB2-24D101CE1DBC}">
      <dgm:prSet/>
      <dgm:spPr/>
      <dgm:t>
        <a:bodyPr/>
        <a:lstStyle/>
        <a:p>
          <a:endParaRPr lang="pl-PL" sz="2000">
            <a:latin typeface="Arial Black" pitchFamily="34" charset="0"/>
          </a:endParaRPr>
        </a:p>
      </dgm:t>
    </dgm:pt>
    <dgm:pt modelId="{7534E73F-0D49-421B-9ABE-3EF0CD3C4D46}" type="pres">
      <dgm:prSet presAssocID="{F7EE4C0A-2956-4169-99A8-627F9C634E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34EE81-4D01-423F-876E-C968812B1783}" type="pres">
      <dgm:prSet presAssocID="{F37A1C15-D9B0-42F1-842C-E9A8FBC25E1E}" presName="composite" presStyleCnt="0"/>
      <dgm:spPr/>
    </dgm:pt>
    <dgm:pt modelId="{92833AEF-3CEA-474B-8CB2-3F5F5F0478C1}" type="pres">
      <dgm:prSet presAssocID="{F37A1C15-D9B0-42F1-842C-E9A8FBC25E1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E25011-048A-4327-9AC3-7B1FAFE775E9}" type="pres">
      <dgm:prSet presAssocID="{F37A1C15-D9B0-42F1-842C-E9A8FBC25E1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81F1F4-C985-4B61-ACCE-D46E875D96F9}" type="pres">
      <dgm:prSet presAssocID="{69DD791E-FE94-4479-870A-2BD0CD48FC57}" presName="sp" presStyleCnt="0"/>
      <dgm:spPr/>
    </dgm:pt>
    <dgm:pt modelId="{C6D97C2B-8D1C-448B-B59E-BEA8F69DD1F4}" type="pres">
      <dgm:prSet presAssocID="{B7B2FECE-5527-43D8-BE69-0D449DD8EDE7}" presName="composite" presStyleCnt="0"/>
      <dgm:spPr/>
    </dgm:pt>
    <dgm:pt modelId="{FE37EC39-1300-4659-BC19-94138E2A8BA0}" type="pres">
      <dgm:prSet presAssocID="{B7B2FECE-5527-43D8-BE69-0D449DD8ED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E62452-3532-4469-8CAD-E51E2A0A7F53}" type="pres">
      <dgm:prSet presAssocID="{B7B2FECE-5527-43D8-BE69-0D449DD8EDE7}" presName="descendantText" presStyleLbl="alignAcc1" presStyleIdx="1" presStyleCnt="3" custScaleY="2364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267404-EAB4-4DEB-806A-162759F681C0}" type="pres">
      <dgm:prSet presAssocID="{91DF9734-8F68-4914-897C-E659B417D722}" presName="sp" presStyleCnt="0"/>
      <dgm:spPr/>
    </dgm:pt>
    <dgm:pt modelId="{78AF0FAE-50A9-4FDF-9CA8-D1B671D66E87}" type="pres">
      <dgm:prSet presAssocID="{60F3E30B-7DE2-4AB4-99EB-D5C871E9F725}" presName="composite" presStyleCnt="0"/>
      <dgm:spPr/>
    </dgm:pt>
    <dgm:pt modelId="{CAFECA91-17E2-4449-99C5-9503E785AEA5}" type="pres">
      <dgm:prSet presAssocID="{60F3E30B-7DE2-4AB4-99EB-D5C871E9F7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14FBA5-49E5-42B4-8C7C-2BF23598A1A2}" type="pres">
      <dgm:prSet presAssocID="{60F3E30B-7DE2-4AB4-99EB-D5C871E9F725}" presName="descendantText" presStyleLbl="alignAcc1" presStyleIdx="2" presStyleCnt="3" custScaleX="93099" custScaleY="126793" custLinFactNeighborX="609" custLinFactNeighborY="599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D8B9558-0084-41B8-96E6-D6447AE030EC}" type="presOf" srcId="{030938CD-F2D0-441F-B4DE-F58B0669E3A5}" destId="{76E62452-3532-4469-8CAD-E51E2A0A7F53}" srcOrd="0" destOrd="0" presId="urn:microsoft.com/office/officeart/2005/8/layout/chevron2"/>
    <dgm:cxn modelId="{4ECAA801-C97A-4EEB-AB6F-98E76FFA14E6}" srcId="{F37A1C15-D9B0-42F1-842C-E9A8FBC25E1E}" destId="{DF33CE42-B7EE-47F2-ABC0-42ECD751B9A2}" srcOrd="0" destOrd="0" parTransId="{B469BF43-9A7D-43DE-A2D4-B03E1491A861}" sibTransId="{DC4AD3D1-76E7-417C-A8D4-567023945E84}"/>
    <dgm:cxn modelId="{AE515C85-E33B-4DC7-AC5B-7A1C6370B509}" type="presOf" srcId="{60F3E30B-7DE2-4AB4-99EB-D5C871E9F725}" destId="{CAFECA91-17E2-4449-99C5-9503E785AEA5}" srcOrd="0" destOrd="0" presId="urn:microsoft.com/office/officeart/2005/8/layout/chevron2"/>
    <dgm:cxn modelId="{E2073901-D290-44A8-8350-E660C400B9A7}" type="presOf" srcId="{DF33CE42-B7EE-47F2-ABC0-42ECD751B9A2}" destId="{C5E25011-048A-4327-9AC3-7B1FAFE775E9}" srcOrd="0" destOrd="0" presId="urn:microsoft.com/office/officeart/2005/8/layout/chevron2"/>
    <dgm:cxn modelId="{A24F730F-6D5B-42B2-8DB2-24D101CE1DBC}" srcId="{60F3E30B-7DE2-4AB4-99EB-D5C871E9F725}" destId="{A14D2088-D6CE-411C-94E7-743934C5640E}" srcOrd="0" destOrd="0" parTransId="{B3E39D02-3559-45BE-934E-B7B597A56818}" sibTransId="{464330E3-34C8-4B3E-BD2C-DFF5B88DF330}"/>
    <dgm:cxn modelId="{3ABA061B-7BBB-405E-B9AF-C971A8559D4C}" type="presOf" srcId="{A14D2088-D6CE-411C-94E7-743934C5640E}" destId="{4714FBA5-49E5-42B4-8C7C-2BF23598A1A2}" srcOrd="0" destOrd="0" presId="urn:microsoft.com/office/officeart/2005/8/layout/chevron2"/>
    <dgm:cxn modelId="{F7EAECEC-3D8D-43FC-9041-1F6C591EF965}" type="presOf" srcId="{B7B2FECE-5527-43D8-BE69-0D449DD8EDE7}" destId="{FE37EC39-1300-4659-BC19-94138E2A8BA0}" srcOrd="0" destOrd="0" presId="urn:microsoft.com/office/officeart/2005/8/layout/chevron2"/>
    <dgm:cxn modelId="{AA3C1E8E-4BB1-4DA0-894C-CC6D17C90E6D}" type="presOf" srcId="{F37A1C15-D9B0-42F1-842C-E9A8FBC25E1E}" destId="{92833AEF-3CEA-474B-8CB2-3F5F5F0478C1}" srcOrd="0" destOrd="0" presId="urn:microsoft.com/office/officeart/2005/8/layout/chevron2"/>
    <dgm:cxn modelId="{EFF2E064-0088-411D-844D-22CB36CDA4A1}" srcId="{F7EE4C0A-2956-4169-99A8-627F9C634EA0}" destId="{B7B2FECE-5527-43D8-BE69-0D449DD8EDE7}" srcOrd="1" destOrd="0" parTransId="{112D4FB4-CC04-4277-81E3-56828C996D2F}" sibTransId="{91DF9734-8F68-4914-897C-E659B417D722}"/>
    <dgm:cxn modelId="{5C03DB7E-460F-4625-8144-B78BCC78CA73}" srcId="{B7B2FECE-5527-43D8-BE69-0D449DD8EDE7}" destId="{030938CD-F2D0-441F-B4DE-F58B0669E3A5}" srcOrd="0" destOrd="0" parTransId="{C77857BF-BE7A-48A7-B586-5165464F0D55}" sibTransId="{FA1F089D-200F-4622-96C4-32A066229B9A}"/>
    <dgm:cxn modelId="{76E2B602-21E6-4D24-86D6-559EE2D7241C}" srcId="{F7EE4C0A-2956-4169-99A8-627F9C634EA0}" destId="{60F3E30B-7DE2-4AB4-99EB-D5C871E9F725}" srcOrd="2" destOrd="0" parTransId="{BE4799D3-9524-4FC2-A175-FBBBB49B11E7}" sibTransId="{87F6FF84-4429-4009-A40A-03E87F1BC79C}"/>
    <dgm:cxn modelId="{5A2C1770-0A15-4868-A522-1577990205B4}" type="presOf" srcId="{F7EE4C0A-2956-4169-99A8-627F9C634EA0}" destId="{7534E73F-0D49-421B-9ABE-3EF0CD3C4D46}" srcOrd="0" destOrd="0" presId="urn:microsoft.com/office/officeart/2005/8/layout/chevron2"/>
    <dgm:cxn modelId="{9854106F-DAB1-4B17-B120-29C6AD561E00}" srcId="{F7EE4C0A-2956-4169-99A8-627F9C634EA0}" destId="{F37A1C15-D9B0-42F1-842C-E9A8FBC25E1E}" srcOrd="0" destOrd="0" parTransId="{6C6598D0-788F-43FC-95D0-7940A20F6D58}" sibTransId="{69DD791E-FE94-4479-870A-2BD0CD48FC57}"/>
    <dgm:cxn modelId="{6B6F5936-7C5B-41BB-9B3D-1D2554361699}" type="presParOf" srcId="{7534E73F-0D49-421B-9ABE-3EF0CD3C4D46}" destId="{E934EE81-4D01-423F-876E-C968812B1783}" srcOrd="0" destOrd="0" presId="urn:microsoft.com/office/officeart/2005/8/layout/chevron2"/>
    <dgm:cxn modelId="{C78126A3-9D22-4235-A950-304B78CEFB17}" type="presParOf" srcId="{E934EE81-4D01-423F-876E-C968812B1783}" destId="{92833AEF-3CEA-474B-8CB2-3F5F5F0478C1}" srcOrd="0" destOrd="0" presId="urn:microsoft.com/office/officeart/2005/8/layout/chevron2"/>
    <dgm:cxn modelId="{EB537546-8760-4A61-A6E5-A72FC9C6F865}" type="presParOf" srcId="{E934EE81-4D01-423F-876E-C968812B1783}" destId="{C5E25011-048A-4327-9AC3-7B1FAFE775E9}" srcOrd="1" destOrd="0" presId="urn:microsoft.com/office/officeart/2005/8/layout/chevron2"/>
    <dgm:cxn modelId="{E7270BB7-3A72-409A-8E24-9F8B06A6DF63}" type="presParOf" srcId="{7534E73F-0D49-421B-9ABE-3EF0CD3C4D46}" destId="{9881F1F4-C985-4B61-ACCE-D46E875D96F9}" srcOrd="1" destOrd="0" presId="urn:microsoft.com/office/officeart/2005/8/layout/chevron2"/>
    <dgm:cxn modelId="{139D3558-A792-46C5-B6E1-0BE4D65C0769}" type="presParOf" srcId="{7534E73F-0D49-421B-9ABE-3EF0CD3C4D46}" destId="{C6D97C2B-8D1C-448B-B59E-BEA8F69DD1F4}" srcOrd="2" destOrd="0" presId="urn:microsoft.com/office/officeart/2005/8/layout/chevron2"/>
    <dgm:cxn modelId="{38C2DEDC-592E-4664-80F7-52918B6C7C77}" type="presParOf" srcId="{C6D97C2B-8D1C-448B-B59E-BEA8F69DD1F4}" destId="{FE37EC39-1300-4659-BC19-94138E2A8BA0}" srcOrd="0" destOrd="0" presId="urn:microsoft.com/office/officeart/2005/8/layout/chevron2"/>
    <dgm:cxn modelId="{A4FB6EC0-70CA-4D61-AC9C-4B325BC84923}" type="presParOf" srcId="{C6D97C2B-8D1C-448B-B59E-BEA8F69DD1F4}" destId="{76E62452-3532-4469-8CAD-E51E2A0A7F53}" srcOrd="1" destOrd="0" presId="urn:microsoft.com/office/officeart/2005/8/layout/chevron2"/>
    <dgm:cxn modelId="{6AAD2864-F9A9-4495-90B0-06DCDEBD4145}" type="presParOf" srcId="{7534E73F-0D49-421B-9ABE-3EF0CD3C4D46}" destId="{BD267404-EAB4-4DEB-806A-162759F681C0}" srcOrd="3" destOrd="0" presId="urn:microsoft.com/office/officeart/2005/8/layout/chevron2"/>
    <dgm:cxn modelId="{9FFB4EC7-EAF7-4866-B7A8-4C0D43A1B87C}" type="presParOf" srcId="{7534E73F-0D49-421B-9ABE-3EF0CD3C4D46}" destId="{78AF0FAE-50A9-4FDF-9CA8-D1B671D66E87}" srcOrd="4" destOrd="0" presId="urn:microsoft.com/office/officeart/2005/8/layout/chevron2"/>
    <dgm:cxn modelId="{644D115C-03FC-496B-A95B-712954633369}" type="presParOf" srcId="{78AF0FAE-50A9-4FDF-9CA8-D1B671D66E87}" destId="{CAFECA91-17E2-4449-99C5-9503E785AEA5}" srcOrd="0" destOrd="0" presId="urn:microsoft.com/office/officeart/2005/8/layout/chevron2"/>
    <dgm:cxn modelId="{EE9065D0-F531-4E63-9188-2E5206888D4C}" type="presParOf" srcId="{78AF0FAE-50A9-4FDF-9CA8-D1B671D66E87}" destId="{4714FBA5-49E5-42B4-8C7C-2BF23598A1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E4C0A-2956-4169-99A8-627F9C634EA0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37A1C15-D9B0-42F1-842C-E9A8FBC25E1E}">
      <dgm:prSet phldrT="[Tekst]" custT="1"/>
      <dgm:spPr/>
      <dgm:t>
        <a:bodyPr/>
        <a:lstStyle/>
        <a:p>
          <a:r>
            <a:rPr lang="pl-PL" sz="1800" dirty="0" smtClean="0">
              <a:latin typeface="Arial Black" pitchFamily="34" charset="0"/>
            </a:rPr>
            <a:t>!</a:t>
          </a:r>
          <a:endParaRPr lang="pl-PL" sz="1800" dirty="0">
            <a:latin typeface="Arial Black" pitchFamily="34" charset="0"/>
          </a:endParaRPr>
        </a:p>
      </dgm:t>
    </dgm:pt>
    <dgm:pt modelId="{6C6598D0-788F-43FC-95D0-7940A20F6D58}" type="parTrans" cxnId="{9854106F-DAB1-4B17-B120-29C6AD561E00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69DD791E-FE94-4479-870A-2BD0CD48FC57}" type="sibTrans" cxnId="{9854106F-DAB1-4B17-B120-29C6AD561E00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DF33CE42-B7EE-47F2-ABC0-42ECD751B9A2}">
      <dgm:prSet phldrT="[Tekst]" custT="1"/>
      <dgm:spPr/>
      <dgm:t>
        <a:bodyPr/>
        <a:lstStyle/>
        <a:p>
          <a:pPr algn="l"/>
          <a:r>
            <a:rPr lang="pl-PL" sz="1800" dirty="0" smtClean="0"/>
            <a:t>osoby, które zamierzają założyć rolniczą działalność gospodarczą i równocześnie podlegać  ubezpieczeniu społecznemu rolników zgodnie z ustawą z dnia 20 grudnia 1990 r. o ubezpieczeniu społecznym rolników,</a:t>
          </a:r>
          <a:endParaRPr lang="pl-PL" sz="1800" b="1" dirty="0">
            <a:latin typeface="Arial Black" pitchFamily="34" charset="0"/>
          </a:endParaRPr>
        </a:p>
      </dgm:t>
    </dgm:pt>
    <dgm:pt modelId="{B469BF43-9A7D-43DE-A2D4-B03E1491A861}" type="parTrans" cxnId="{4ECAA801-C97A-4EEB-AB6F-98E76FFA14E6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DC4AD3D1-76E7-417C-A8D4-567023945E84}" type="sibTrans" cxnId="{4ECAA801-C97A-4EEB-AB6F-98E76FFA14E6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B7B2FECE-5527-43D8-BE69-0D449DD8EDE7}">
      <dgm:prSet phldrT="[Tekst]" custT="1"/>
      <dgm:spPr/>
      <dgm:t>
        <a:bodyPr/>
        <a:lstStyle/>
        <a:p>
          <a:r>
            <a:rPr lang="pl-PL" sz="1800" dirty="0" smtClean="0">
              <a:latin typeface="Arial Black" pitchFamily="34" charset="0"/>
            </a:rPr>
            <a:t>!</a:t>
          </a:r>
          <a:endParaRPr lang="pl-PL" sz="1800" dirty="0">
            <a:latin typeface="Arial Black" pitchFamily="34" charset="0"/>
          </a:endParaRPr>
        </a:p>
      </dgm:t>
    </dgm:pt>
    <dgm:pt modelId="{112D4FB4-CC04-4277-81E3-56828C996D2F}" type="parTrans" cxnId="{EFF2E064-0088-411D-844D-22CB36CDA4A1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91DF9734-8F68-4914-897C-E659B417D722}" type="sibTrans" cxnId="{EFF2E064-0088-411D-844D-22CB36CDA4A1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030938CD-F2D0-441F-B4DE-F58B0669E3A5}">
      <dgm:prSet phldrT="[Tekst]" custT="1"/>
      <dgm:spPr/>
      <dgm:t>
        <a:bodyPr/>
        <a:lstStyle/>
        <a:p>
          <a:pPr algn="l"/>
          <a:r>
            <a:rPr lang="pl-PL" sz="1800" dirty="0" smtClean="0"/>
            <a:t>osoby, które zamierzają założyć działalność komorniczą zgodnie z ustawą z dnia 22 marca 2018 r. o komornikach sądowych,</a:t>
          </a:r>
          <a:endParaRPr lang="pl-PL" sz="1800" dirty="0">
            <a:latin typeface="Arial Black" pitchFamily="34" charset="0"/>
          </a:endParaRPr>
        </a:p>
      </dgm:t>
    </dgm:pt>
    <dgm:pt modelId="{C77857BF-BE7A-48A7-B586-5165464F0D55}" type="parTrans" cxnId="{5C03DB7E-460F-4625-8144-B78BCC78CA73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FA1F089D-200F-4622-96C4-32A066229B9A}" type="sibTrans" cxnId="{5C03DB7E-460F-4625-8144-B78BCC78CA73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60F3E30B-7DE2-4AB4-99EB-D5C871E9F725}">
      <dgm:prSet custT="1"/>
      <dgm:spPr/>
      <dgm:t>
        <a:bodyPr/>
        <a:lstStyle/>
        <a:p>
          <a:r>
            <a:rPr lang="pl-PL" sz="1800" dirty="0" smtClean="0">
              <a:latin typeface="Arial Black" pitchFamily="34" charset="0"/>
            </a:rPr>
            <a:t>!</a:t>
          </a:r>
        </a:p>
      </dgm:t>
    </dgm:pt>
    <dgm:pt modelId="{BE4799D3-9524-4FC2-A175-FBBBB49B11E7}" type="parTrans" cxnId="{76E2B602-21E6-4D24-86D6-559EE2D7241C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87F6FF84-4429-4009-A40A-03E87F1BC79C}" type="sibTrans" cxnId="{76E2B602-21E6-4D24-86D6-559EE2D7241C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A14D2088-D6CE-411C-94E7-743934C5640E}">
      <dgm:prSet custT="1"/>
      <dgm:spPr/>
      <dgm:t>
        <a:bodyPr/>
        <a:lstStyle/>
        <a:p>
          <a:pPr algn="l"/>
          <a:r>
            <a:rPr lang="pl-PL" sz="1800" dirty="0" smtClean="0"/>
            <a:t>osoby, które nie zapoznały się z niniejszym Regulaminem i nie zaakceptowały jego warunków,</a:t>
          </a:r>
          <a:endParaRPr lang="pl-PL" sz="1800" dirty="0">
            <a:latin typeface="Arial Black" pitchFamily="34" charset="0"/>
          </a:endParaRPr>
        </a:p>
      </dgm:t>
    </dgm:pt>
    <dgm:pt modelId="{B3E39D02-3559-45BE-934E-B7B597A56818}" type="parTrans" cxnId="{A24F730F-6D5B-42B2-8DB2-24D101CE1DBC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464330E3-34C8-4B3E-BD2C-DFF5B88DF330}" type="sibTrans" cxnId="{A24F730F-6D5B-42B2-8DB2-24D101CE1DBC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FE9751F9-6A7E-44AB-BE43-26DF1678306F}">
      <dgm:prSet custT="1"/>
      <dgm:spPr/>
      <dgm:t>
        <a:bodyPr/>
        <a:lstStyle/>
        <a:p>
          <a:pPr algn="l"/>
          <a:r>
            <a:rPr lang="pl-PL" sz="1800" dirty="0" smtClean="0"/>
            <a:t>osoby zatrudnione w rozumieniu Kodeksu Pracy w ciągu ostatnich 3 lat, u Beneficjenta lub wykonawcy (o ile jest on już znany) w ramach projektu, a także osoby, które łączy lub łączyło powinowactwo z Beneficjentem/ wykonawcą lub pracownikiem Beneficjenta, partnera lub wykonawcy uczestniczącymi w procesie rekrutacji i oceny biznesplanów,</a:t>
          </a:r>
          <a:endParaRPr lang="pl-PL" sz="1800" dirty="0">
            <a:latin typeface="Arial Black" pitchFamily="34" charset="0"/>
          </a:endParaRPr>
        </a:p>
      </dgm:t>
    </dgm:pt>
    <dgm:pt modelId="{69B79941-165B-4DFA-B3E4-A8DB461B4746}" type="parTrans" cxnId="{46BA4530-EB9D-4795-A3C9-82804DAD9695}">
      <dgm:prSet/>
      <dgm:spPr/>
      <dgm:t>
        <a:bodyPr/>
        <a:lstStyle/>
        <a:p>
          <a:endParaRPr lang="pl-PL" sz="1800"/>
        </a:p>
      </dgm:t>
    </dgm:pt>
    <dgm:pt modelId="{AE3F70DF-199F-41C3-A5E7-37B80A9D656B}" type="sibTrans" cxnId="{46BA4530-EB9D-4795-A3C9-82804DAD9695}">
      <dgm:prSet/>
      <dgm:spPr/>
      <dgm:t>
        <a:bodyPr/>
        <a:lstStyle/>
        <a:p>
          <a:endParaRPr lang="pl-PL" sz="1800"/>
        </a:p>
      </dgm:t>
    </dgm:pt>
    <dgm:pt modelId="{B49EA54F-4A17-497E-BE12-600571C45CC5}">
      <dgm:prSet custT="1"/>
      <dgm:spPr/>
      <dgm:t>
        <a:bodyPr/>
        <a:lstStyle/>
        <a:p>
          <a:pPr algn="l"/>
          <a:endParaRPr lang="pl-PL" sz="1800" dirty="0">
            <a:latin typeface="Arial Black" pitchFamily="34" charset="0"/>
          </a:endParaRPr>
        </a:p>
      </dgm:t>
    </dgm:pt>
    <dgm:pt modelId="{C4D50896-0C2B-41E3-B801-B23266736136}" type="parTrans" cxnId="{8A0C9D51-AB68-472D-A5B7-4E939C5E165C}">
      <dgm:prSet/>
      <dgm:spPr/>
      <dgm:t>
        <a:bodyPr/>
        <a:lstStyle/>
        <a:p>
          <a:endParaRPr lang="pl-PL"/>
        </a:p>
      </dgm:t>
    </dgm:pt>
    <dgm:pt modelId="{3A91C83C-9F57-415A-AACD-58EDE6A9EB89}" type="sibTrans" cxnId="{8A0C9D51-AB68-472D-A5B7-4E939C5E165C}">
      <dgm:prSet/>
      <dgm:spPr/>
      <dgm:t>
        <a:bodyPr/>
        <a:lstStyle/>
        <a:p>
          <a:endParaRPr lang="pl-PL"/>
        </a:p>
      </dgm:t>
    </dgm:pt>
    <dgm:pt modelId="{7534E73F-0D49-421B-9ABE-3EF0CD3C4D46}" type="pres">
      <dgm:prSet presAssocID="{F7EE4C0A-2956-4169-99A8-627F9C634E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34EE81-4D01-423F-876E-C968812B1783}" type="pres">
      <dgm:prSet presAssocID="{F37A1C15-D9B0-42F1-842C-E9A8FBC25E1E}" presName="composite" presStyleCnt="0"/>
      <dgm:spPr/>
      <dgm:t>
        <a:bodyPr/>
        <a:lstStyle/>
        <a:p>
          <a:endParaRPr lang="pl-PL"/>
        </a:p>
      </dgm:t>
    </dgm:pt>
    <dgm:pt modelId="{92833AEF-3CEA-474B-8CB2-3F5F5F0478C1}" type="pres">
      <dgm:prSet presAssocID="{F37A1C15-D9B0-42F1-842C-E9A8FBC25E1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E25011-048A-4327-9AC3-7B1FAFE775E9}" type="pres">
      <dgm:prSet presAssocID="{F37A1C15-D9B0-42F1-842C-E9A8FBC25E1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81F1F4-C985-4B61-ACCE-D46E875D96F9}" type="pres">
      <dgm:prSet presAssocID="{69DD791E-FE94-4479-870A-2BD0CD48FC57}" presName="sp" presStyleCnt="0"/>
      <dgm:spPr/>
      <dgm:t>
        <a:bodyPr/>
        <a:lstStyle/>
        <a:p>
          <a:endParaRPr lang="pl-PL"/>
        </a:p>
      </dgm:t>
    </dgm:pt>
    <dgm:pt modelId="{C6D97C2B-8D1C-448B-B59E-BEA8F69DD1F4}" type="pres">
      <dgm:prSet presAssocID="{B7B2FECE-5527-43D8-BE69-0D449DD8EDE7}" presName="composite" presStyleCnt="0"/>
      <dgm:spPr/>
      <dgm:t>
        <a:bodyPr/>
        <a:lstStyle/>
        <a:p>
          <a:endParaRPr lang="pl-PL"/>
        </a:p>
      </dgm:t>
    </dgm:pt>
    <dgm:pt modelId="{FE37EC39-1300-4659-BC19-94138E2A8BA0}" type="pres">
      <dgm:prSet presAssocID="{B7B2FECE-5527-43D8-BE69-0D449DD8ED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E62452-3532-4469-8CAD-E51E2A0A7F53}" type="pres">
      <dgm:prSet presAssocID="{B7B2FECE-5527-43D8-BE69-0D449DD8EDE7}" presName="descendantText" presStyleLbl="alignAcc1" presStyleIdx="1" presStyleCnt="3" custScaleX="97054" custScaleY="618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267404-EAB4-4DEB-806A-162759F681C0}" type="pres">
      <dgm:prSet presAssocID="{91DF9734-8F68-4914-897C-E659B417D722}" presName="sp" presStyleCnt="0"/>
      <dgm:spPr/>
      <dgm:t>
        <a:bodyPr/>
        <a:lstStyle/>
        <a:p>
          <a:endParaRPr lang="pl-PL"/>
        </a:p>
      </dgm:t>
    </dgm:pt>
    <dgm:pt modelId="{78AF0FAE-50A9-4FDF-9CA8-D1B671D66E87}" type="pres">
      <dgm:prSet presAssocID="{60F3E30B-7DE2-4AB4-99EB-D5C871E9F725}" presName="composite" presStyleCnt="0"/>
      <dgm:spPr/>
      <dgm:t>
        <a:bodyPr/>
        <a:lstStyle/>
        <a:p>
          <a:endParaRPr lang="pl-PL"/>
        </a:p>
      </dgm:t>
    </dgm:pt>
    <dgm:pt modelId="{CAFECA91-17E2-4449-99C5-9503E785AEA5}" type="pres">
      <dgm:prSet presAssocID="{60F3E30B-7DE2-4AB4-99EB-D5C871E9F7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14FBA5-49E5-42B4-8C7C-2BF23598A1A2}" type="pres">
      <dgm:prSet presAssocID="{60F3E30B-7DE2-4AB4-99EB-D5C871E9F725}" presName="descendantText" presStyleLbl="alignAcc1" presStyleIdx="2" presStyleCnt="3" custScaleY="346620" custLinFactNeighborX="4377" custLinFactNeighborY="-2549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FCE1ECD-6043-4A5B-871F-167304325146}" type="presOf" srcId="{FE9751F9-6A7E-44AB-BE43-26DF1678306F}" destId="{4714FBA5-49E5-42B4-8C7C-2BF23598A1A2}" srcOrd="0" destOrd="2" presId="urn:microsoft.com/office/officeart/2005/8/layout/chevron2"/>
    <dgm:cxn modelId="{EC26E9E2-1624-4C27-8BA4-11A905734985}" type="presOf" srcId="{DF33CE42-B7EE-47F2-ABC0-42ECD751B9A2}" destId="{C5E25011-048A-4327-9AC3-7B1FAFE775E9}" srcOrd="0" destOrd="0" presId="urn:microsoft.com/office/officeart/2005/8/layout/chevron2"/>
    <dgm:cxn modelId="{4ECAA801-C97A-4EEB-AB6F-98E76FFA14E6}" srcId="{F37A1C15-D9B0-42F1-842C-E9A8FBC25E1E}" destId="{DF33CE42-B7EE-47F2-ABC0-42ECD751B9A2}" srcOrd="0" destOrd="0" parTransId="{B469BF43-9A7D-43DE-A2D4-B03E1491A861}" sibTransId="{DC4AD3D1-76E7-417C-A8D4-567023945E84}"/>
    <dgm:cxn modelId="{732115C4-1662-4390-AFD4-995B1B5DB99A}" type="presOf" srcId="{A14D2088-D6CE-411C-94E7-743934C5640E}" destId="{4714FBA5-49E5-42B4-8C7C-2BF23598A1A2}" srcOrd="0" destOrd="0" presId="urn:microsoft.com/office/officeart/2005/8/layout/chevron2"/>
    <dgm:cxn modelId="{ABB4D32B-3B19-4EDE-98E6-0C8F1B4DA13B}" type="presOf" srcId="{B49EA54F-4A17-497E-BE12-600571C45CC5}" destId="{4714FBA5-49E5-42B4-8C7C-2BF23598A1A2}" srcOrd="0" destOrd="1" presId="urn:microsoft.com/office/officeart/2005/8/layout/chevron2"/>
    <dgm:cxn modelId="{8EB3C43D-9857-4ADB-AE36-3CC5357FEBDC}" type="presOf" srcId="{B7B2FECE-5527-43D8-BE69-0D449DD8EDE7}" destId="{FE37EC39-1300-4659-BC19-94138E2A8BA0}" srcOrd="0" destOrd="0" presId="urn:microsoft.com/office/officeart/2005/8/layout/chevron2"/>
    <dgm:cxn modelId="{57D52216-B711-49EE-BA1B-80A3A1D9FC26}" type="presOf" srcId="{F37A1C15-D9B0-42F1-842C-E9A8FBC25E1E}" destId="{92833AEF-3CEA-474B-8CB2-3F5F5F0478C1}" srcOrd="0" destOrd="0" presId="urn:microsoft.com/office/officeart/2005/8/layout/chevron2"/>
    <dgm:cxn modelId="{A24F730F-6D5B-42B2-8DB2-24D101CE1DBC}" srcId="{60F3E30B-7DE2-4AB4-99EB-D5C871E9F725}" destId="{A14D2088-D6CE-411C-94E7-743934C5640E}" srcOrd="0" destOrd="0" parTransId="{B3E39D02-3559-45BE-934E-B7B597A56818}" sibTransId="{464330E3-34C8-4B3E-BD2C-DFF5B88DF330}"/>
    <dgm:cxn modelId="{8A0C9D51-AB68-472D-A5B7-4E939C5E165C}" srcId="{60F3E30B-7DE2-4AB4-99EB-D5C871E9F725}" destId="{B49EA54F-4A17-497E-BE12-600571C45CC5}" srcOrd="1" destOrd="0" parTransId="{C4D50896-0C2B-41E3-B801-B23266736136}" sibTransId="{3A91C83C-9F57-415A-AACD-58EDE6A9EB89}"/>
    <dgm:cxn modelId="{EFF2E064-0088-411D-844D-22CB36CDA4A1}" srcId="{F7EE4C0A-2956-4169-99A8-627F9C634EA0}" destId="{B7B2FECE-5527-43D8-BE69-0D449DD8EDE7}" srcOrd="1" destOrd="0" parTransId="{112D4FB4-CC04-4277-81E3-56828C996D2F}" sibTransId="{91DF9734-8F68-4914-897C-E659B417D722}"/>
    <dgm:cxn modelId="{35B29D66-1F66-4A04-BFC0-D65068DCD78F}" type="presOf" srcId="{60F3E30B-7DE2-4AB4-99EB-D5C871E9F725}" destId="{CAFECA91-17E2-4449-99C5-9503E785AEA5}" srcOrd="0" destOrd="0" presId="urn:microsoft.com/office/officeart/2005/8/layout/chevron2"/>
    <dgm:cxn modelId="{5C03DB7E-460F-4625-8144-B78BCC78CA73}" srcId="{B7B2FECE-5527-43D8-BE69-0D449DD8EDE7}" destId="{030938CD-F2D0-441F-B4DE-F58B0669E3A5}" srcOrd="0" destOrd="0" parTransId="{C77857BF-BE7A-48A7-B586-5165464F0D55}" sibTransId="{FA1F089D-200F-4622-96C4-32A066229B9A}"/>
    <dgm:cxn modelId="{76E2B602-21E6-4D24-86D6-559EE2D7241C}" srcId="{F7EE4C0A-2956-4169-99A8-627F9C634EA0}" destId="{60F3E30B-7DE2-4AB4-99EB-D5C871E9F725}" srcOrd="2" destOrd="0" parTransId="{BE4799D3-9524-4FC2-A175-FBBBB49B11E7}" sibTransId="{87F6FF84-4429-4009-A40A-03E87F1BC79C}"/>
    <dgm:cxn modelId="{C6669CC1-9D70-4537-8144-C1E15462761C}" type="presOf" srcId="{F7EE4C0A-2956-4169-99A8-627F9C634EA0}" destId="{7534E73F-0D49-421B-9ABE-3EF0CD3C4D46}" srcOrd="0" destOrd="0" presId="urn:microsoft.com/office/officeart/2005/8/layout/chevron2"/>
    <dgm:cxn modelId="{9854106F-DAB1-4B17-B120-29C6AD561E00}" srcId="{F7EE4C0A-2956-4169-99A8-627F9C634EA0}" destId="{F37A1C15-D9B0-42F1-842C-E9A8FBC25E1E}" srcOrd="0" destOrd="0" parTransId="{6C6598D0-788F-43FC-95D0-7940A20F6D58}" sibTransId="{69DD791E-FE94-4479-870A-2BD0CD48FC57}"/>
    <dgm:cxn modelId="{109342D0-46A9-4241-BCC0-2592C053BD0F}" type="presOf" srcId="{030938CD-F2D0-441F-B4DE-F58B0669E3A5}" destId="{76E62452-3532-4469-8CAD-E51E2A0A7F53}" srcOrd="0" destOrd="0" presId="urn:microsoft.com/office/officeart/2005/8/layout/chevron2"/>
    <dgm:cxn modelId="{46BA4530-EB9D-4795-A3C9-82804DAD9695}" srcId="{60F3E30B-7DE2-4AB4-99EB-D5C871E9F725}" destId="{FE9751F9-6A7E-44AB-BE43-26DF1678306F}" srcOrd="2" destOrd="0" parTransId="{69B79941-165B-4DFA-B3E4-A8DB461B4746}" sibTransId="{AE3F70DF-199F-41C3-A5E7-37B80A9D656B}"/>
    <dgm:cxn modelId="{B1846F08-33CA-4769-B0C6-AC7BA920E889}" type="presParOf" srcId="{7534E73F-0D49-421B-9ABE-3EF0CD3C4D46}" destId="{E934EE81-4D01-423F-876E-C968812B1783}" srcOrd="0" destOrd="0" presId="urn:microsoft.com/office/officeart/2005/8/layout/chevron2"/>
    <dgm:cxn modelId="{1EAF0E6D-00BA-4E43-840C-348462A75069}" type="presParOf" srcId="{E934EE81-4D01-423F-876E-C968812B1783}" destId="{92833AEF-3CEA-474B-8CB2-3F5F5F0478C1}" srcOrd="0" destOrd="0" presId="urn:microsoft.com/office/officeart/2005/8/layout/chevron2"/>
    <dgm:cxn modelId="{6B79463D-8744-47F3-A49F-4EB682DFA965}" type="presParOf" srcId="{E934EE81-4D01-423F-876E-C968812B1783}" destId="{C5E25011-048A-4327-9AC3-7B1FAFE775E9}" srcOrd="1" destOrd="0" presId="urn:microsoft.com/office/officeart/2005/8/layout/chevron2"/>
    <dgm:cxn modelId="{A1D0908A-3CC0-4FFA-AF54-E9D9474804D5}" type="presParOf" srcId="{7534E73F-0D49-421B-9ABE-3EF0CD3C4D46}" destId="{9881F1F4-C985-4B61-ACCE-D46E875D96F9}" srcOrd="1" destOrd="0" presId="urn:microsoft.com/office/officeart/2005/8/layout/chevron2"/>
    <dgm:cxn modelId="{EE4188C3-C27E-4DFB-ABEA-2E086E9238D6}" type="presParOf" srcId="{7534E73F-0D49-421B-9ABE-3EF0CD3C4D46}" destId="{C6D97C2B-8D1C-448B-B59E-BEA8F69DD1F4}" srcOrd="2" destOrd="0" presId="urn:microsoft.com/office/officeart/2005/8/layout/chevron2"/>
    <dgm:cxn modelId="{6F3806C9-53AD-4ED4-A9E8-13B2975BD68C}" type="presParOf" srcId="{C6D97C2B-8D1C-448B-B59E-BEA8F69DD1F4}" destId="{FE37EC39-1300-4659-BC19-94138E2A8BA0}" srcOrd="0" destOrd="0" presId="urn:microsoft.com/office/officeart/2005/8/layout/chevron2"/>
    <dgm:cxn modelId="{AF239DA7-486C-4D3A-959C-061C1FD68625}" type="presParOf" srcId="{C6D97C2B-8D1C-448B-B59E-BEA8F69DD1F4}" destId="{76E62452-3532-4469-8CAD-E51E2A0A7F53}" srcOrd="1" destOrd="0" presId="urn:microsoft.com/office/officeart/2005/8/layout/chevron2"/>
    <dgm:cxn modelId="{054636C5-2367-462E-9A4B-15C951105113}" type="presParOf" srcId="{7534E73F-0D49-421B-9ABE-3EF0CD3C4D46}" destId="{BD267404-EAB4-4DEB-806A-162759F681C0}" srcOrd="3" destOrd="0" presId="urn:microsoft.com/office/officeart/2005/8/layout/chevron2"/>
    <dgm:cxn modelId="{442EDEEB-9C04-4724-9E71-9AF1E5AFD24E}" type="presParOf" srcId="{7534E73F-0D49-421B-9ABE-3EF0CD3C4D46}" destId="{78AF0FAE-50A9-4FDF-9CA8-D1B671D66E87}" srcOrd="4" destOrd="0" presId="urn:microsoft.com/office/officeart/2005/8/layout/chevron2"/>
    <dgm:cxn modelId="{2D973C2C-7E5D-4FD7-AD4F-5CB361234DAB}" type="presParOf" srcId="{78AF0FAE-50A9-4FDF-9CA8-D1B671D66E87}" destId="{CAFECA91-17E2-4449-99C5-9503E785AEA5}" srcOrd="0" destOrd="0" presId="urn:microsoft.com/office/officeart/2005/8/layout/chevron2"/>
    <dgm:cxn modelId="{9695981A-626E-4FE8-A28C-71921F8C240E}" type="presParOf" srcId="{78AF0FAE-50A9-4FDF-9CA8-D1B671D66E87}" destId="{4714FBA5-49E5-42B4-8C7C-2BF23598A1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EE4C0A-2956-4169-99A8-627F9C634EA0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37A1C15-D9B0-42F1-842C-E9A8FBC25E1E}">
      <dgm:prSet phldrT="[Tekst]" custT="1"/>
      <dgm:spPr/>
      <dgm:t>
        <a:bodyPr/>
        <a:lstStyle/>
        <a:p>
          <a:r>
            <a:rPr lang="pl-PL" sz="1600" dirty="0" smtClean="0">
              <a:latin typeface="Arial Black" pitchFamily="34" charset="0"/>
            </a:rPr>
            <a:t>!</a:t>
          </a:r>
          <a:endParaRPr lang="pl-PL" sz="1600" dirty="0">
            <a:latin typeface="Arial Black" pitchFamily="34" charset="0"/>
          </a:endParaRPr>
        </a:p>
      </dgm:t>
    </dgm:pt>
    <dgm:pt modelId="{6C6598D0-788F-43FC-95D0-7940A20F6D58}" type="parTrans" cxnId="{9854106F-DAB1-4B17-B120-29C6AD561E00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69DD791E-FE94-4479-870A-2BD0CD48FC57}" type="sibTrans" cxnId="{9854106F-DAB1-4B17-B120-29C6AD561E00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DF33CE42-B7EE-47F2-ABC0-42ECD751B9A2}">
      <dgm:prSet phldrT="[Tekst]" custT="1"/>
      <dgm:spPr/>
      <dgm:t>
        <a:bodyPr/>
        <a:lstStyle/>
        <a:p>
          <a:pPr algn="ctr"/>
          <a:endParaRPr lang="pl-PL" sz="1600" b="1" dirty="0">
            <a:latin typeface="Arial Black" pitchFamily="34" charset="0"/>
          </a:endParaRPr>
        </a:p>
      </dgm:t>
    </dgm:pt>
    <dgm:pt modelId="{B469BF43-9A7D-43DE-A2D4-B03E1491A861}" type="parTrans" cxnId="{4ECAA801-C97A-4EEB-AB6F-98E76FFA14E6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DC4AD3D1-76E7-417C-A8D4-567023945E84}" type="sibTrans" cxnId="{4ECAA801-C97A-4EEB-AB6F-98E76FFA14E6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B7B2FECE-5527-43D8-BE69-0D449DD8EDE7}">
      <dgm:prSet phldrT="[Tekst]" custT="1"/>
      <dgm:spPr/>
      <dgm:t>
        <a:bodyPr/>
        <a:lstStyle/>
        <a:p>
          <a:r>
            <a:rPr lang="pl-PL" sz="1600" dirty="0" smtClean="0">
              <a:latin typeface="Arial Black" pitchFamily="34" charset="0"/>
            </a:rPr>
            <a:t>!</a:t>
          </a:r>
          <a:endParaRPr lang="pl-PL" sz="1600" dirty="0">
            <a:latin typeface="Arial Black" pitchFamily="34" charset="0"/>
          </a:endParaRPr>
        </a:p>
      </dgm:t>
    </dgm:pt>
    <dgm:pt modelId="{112D4FB4-CC04-4277-81E3-56828C996D2F}" type="parTrans" cxnId="{EFF2E064-0088-411D-844D-22CB36CDA4A1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91DF9734-8F68-4914-897C-E659B417D722}" type="sibTrans" cxnId="{EFF2E064-0088-411D-844D-22CB36CDA4A1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030938CD-F2D0-441F-B4DE-F58B0669E3A5}">
      <dgm:prSet phldrT="[Tekst]" custT="1"/>
      <dgm:spPr/>
      <dgm:t>
        <a:bodyPr/>
        <a:lstStyle/>
        <a:p>
          <a:pPr algn="ctr"/>
          <a:endParaRPr lang="pl-PL" sz="1800" dirty="0">
            <a:latin typeface="Arial Black" pitchFamily="34" charset="0"/>
          </a:endParaRPr>
        </a:p>
      </dgm:t>
    </dgm:pt>
    <dgm:pt modelId="{C77857BF-BE7A-48A7-B586-5165464F0D55}" type="parTrans" cxnId="{5C03DB7E-460F-4625-8144-B78BCC78CA73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FA1F089D-200F-4622-96C4-32A066229B9A}" type="sibTrans" cxnId="{5C03DB7E-460F-4625-8144-B78BCC78CA73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60F3E30B-7DE2-4AB4-99EB-D5C871E9F725}">
      <dgm:prSet custT="1"/>
      <dgm:spPr/>
      <dgm:t>
        <a:bodyPr/>
        <a:lstStyle/>
        <a:p>
          <a:r>
            <a:rPr lang="pl-PL" sz="1600" dirty="0" smtClean="0">
              <a:latin typeface="Arial Black" pitchFamily="34" charset="0"/>
            </a:rPr>
            <a:t>!</a:t>
          </a:r>
        </a:p>
      </dgm:t>
    </dgm:pt>
    <dgm:pt modelId="{BE4799D3-9524-4FC2-A175-FBBBB49B11E7}" type="parTrans" cxnId="{76E2B602-21E6-4D24-86D6-559EE2D7241C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87F6FF84-4429-4009-A40A-03E87F1BC79C}" type="sibTrans" cxnId="{76E2B602-21E6-4D24-86D6-559EE2D7241C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A14D2088-D6CE-411C-94E7-743934C5640E}">
      <dgm:prSet custT="1"/>
      <dgm:spPr/>
      <dgm:t>
        <a:bodyPr/>
        <a:lstStyle/>
        <a:p>
          <a:pPr algn="ctr"/>
          <a:endParaRPr lang="pl-PL" sz="1800" dirty="0">
            <a:latin typeface="Arial Black" pitchFamily="34" charset="0"/>
          </a:endParaRPr>
        </a:p>
      </dgm:t>
    </dgm:pt>
    <dgm:pt modelId="{B3E39D02-3559-45BE-934E-B7B597A56818}" type="parTrans" cxnId="{A24F730F-6D5B-42B2-8DB2-24D101CE1DBC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464330E3-34C8-4B3E-BD2C-DFF5B88DF330}" type="sibTrans" cxnId="{A24F730F-6D5B-42B2-8DB2-24D101CE1DBC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C575568D-543E-404B-AC2C-9802262C5984}">
      <dgm:prSet custT="1"/>
      <dgm:spPr/>
      <dgm:t>
        <a:bodyPr/>
        <a:lstStyle/>
        <a:p>
          <a:r>
            <a:rPr lang="pl-PL" sz="1800" dirty="0" smtClean="0"/>
            <a:t>osoby karane za przestępstwa przeciwko obrotowi gospodarczemu w rozumieniu Ustawy z dnia 6 czerwca 1997 r. Kodeks Karny oraz nie korzystające z pełni praw publicznych i nieposiadające pełnej zdolności do czynności prawnych,</a:t>
          </a:r>
          <a:endParaRPr lang="pl-PL" sz="1800" dirty="0"/>
        </a:p>
      </dgm:t>
    </dgm:pt>
    <dgm:pt modelId="{960ECB50-9071-41E4-B700-12ED2ED03CB3}" type="parTrans" cxnId="{0A91EC7C-F5E4-4A66-83F7-B1F7029E1AAB}">
      <dgm:prSet/>
      <dgm:spPr/>
      <dgm:t>
        <a:bodyPr/>
        <a:lstStyle/>
        <a:p>
          <a:endParaRPr lang="pl-PL"/>
        </a:p>
      </dgm:t>
    </dgm:pt>
    <dgm:pt modelId="{D846A9B7-3C44-4EB9-9F5C-680EBCBE3B39}" type="sibTrans" cxnId="{0A91EC7C-F5E4-4A66-83F7-B1F7029E1AAB}">
      <dgm:prSet/>
      <dgm:spPr/>
      <dgm:t>
        <a:bodyPr/>
        <a:lstStyle/>
        <a:p>
          <a:endParaRPr lang="pl-PL"/>
        </a:p>
      </dgm:t>
    </dgm:pt>
    <dgm:pt modelId="{44DA0FBC-9E70-4D95-9B4D-C92787216061}">
      <dgm:prSet custT="1"/>
      <dgm:spPr/>
      <dgm:t>
        <a:bodyPr/>
        <a:lstStyle/>
        <a:p>
          <a:r>
            <a:rPr lang="pl-PL" sz="1800" dirty="0" smtClean="0"/>
            <a:t>osoby, które posiadają na dzień przystąpienia do projektu zaległości w regulowaniu zobowiązań cywilnoprawnych,</a:t>
          </a:r>
          <a:endParaRPr lang="pl-PL" sz="1800" dirty="0"/>
        </a:p>
      </dgm:t>
    </dgm:pt>
    <dgm:pt modelId="{97D841FA-2975-43FC-939C-EE06AD381BD2}" type="parTrans" cxnId="{9945AE2D-7DCF-42D1-AFED-75C80DD0BBB7}">
      <dgm:prSet/>
      <dgm:spPr/>
      <dgm:t>
        <a:bodyPr/>
        <a:lstStyle/>
        <a:p>
          <a:endParaRPr lang="pl-PL"/>
        </a:p>
      </dgm:t>
    </dgm:pt>
    <dgm:pt modelId="{CC785355-51D0-448E-93C5-77DA7347158C}" type="sibTrans" cxnId="{9945AE2D-7DCF-42D1-AFED-75C80DD0BBB7}">
      <dgm:prSet/>
      <dgm:spPr/>
      <dgm:t>
        <a:bodyPr/>
        <a:lstStyle/>
        <a:p>
          <a:endParaRPr lang="pl-PL"/>
        </a:p>
      </dgm:t>
    </dgm:pt>
    <dgm:pt modelId="{5F21F0A9-2075-4240-B682-97C1E11B5C9A}">
      <dgm:prSet custT="1"/>
      <dgm:spPr/>
      <dgm:t>
        <a:bodyPr/>
        <a:lstStyle/>
        <a:p>
          <a:r>
            <a:rPr lang="pl-PL" sz="1800" smtClean="0"/>
            <a:t>osoby karane, posiadające zakaz dostępu do środków, o których mowa w art. 5 ust. 3 pkt 1 i 4 Ustawy z dnia 27 sierpnia 2009 r. o finansach publicznych,</a:t>
          </a:r>
          <a:endParaRPr lang="pl-PL" sz="1800" dirty="0"/>
        </a:p>
      </dgm:t>
    </dgm:pt>
    <dgm:pt modelId="{CEDC91BF-376B-4420-A333-F4EDCE3EB502}" type="parTrans" cxnId="{32574F62-B5AF-4F29-A662-E264833C3B4F}">
      <dgm:prSet/>
      <dgm:spPr/>
      <dgm:t>
        <a:bodyPr/>
        <a:lstStyle/>
        <a:p>
          <a:endParaRPr lang="pl-PL"/>
        </a:p>
      </dgm:t>
    </dgm:pt>
    <dgm:pt modelId="{1BA0D347-2483-4592-A80C-20F1C9B19CCA}" type="sibTrans" cxnId="{32574F62-B5AF-4F29-A662-E264833C3B4F}">
      <dgm:prSet/>
      <dgm:spPr/>
      <dgm:t>
        <a:bodyPr/>
        <a:lstStyle/>
        <a:p>
          <a:endParaRPr lang="pl-PL"/>
        </a:p>
      </dgm:t>
    </dgm:pt>
    <dgm:pt modelId="{BDCE4CFB-4E37-4E0D-9412-4CBA914DDBF9}">
      <dgm:prSet custT="1"/>
      <dgm:spPr/>
      <dgm:t>
        <a:bodyPr/>
        <a:lstStyle/>
        <a:p>
          <a:r>
            <a:rPr lang="pl-PL" sz="1800" dirty="0" smtClean="0"/>
            <a:t>osoby, które otrzymały pomoc publiczną dotyczącą tych samych kosztów </a:t>
          </a:r>
          <a:r>
            <a:rPr lang="pl-PL" sz="1800" dirty="0" err="1" smtClean="0"/>
            <a:t>kwalifikowalnych</a:t>
          </a:r>
          <a:r>
            <a:rPr lang="pl-PL" sz="1800" dirty="0" smtClean="0"/>
            <a:t>, o które będą się ubiegać w ramach Projektu,</a:t>
          </a:r>
          <a:endParaRPr lang="pl-PL" sz="1800" dirty="0"/>
        </a:p>
      </dgm:t>
    </dgm:pt>
    <dgm:pt modelId="{93A4D00D-A87B-4B93-9BFC-D0044969FF99}" type="parTrans" cxnId="{C8880725-BFA8-4E26-B545-1AFA3CD9AE6E}">
      <dgm:prSet/>
      <dgm:spPr/>
      <dgm:t>
        <a:bodyPr/>
        <a:lstStyle/>
        <a:p>
          <a:endParaRPr lang="pl-PL"/>
        </a:p>
      </dgm:t>
    </dgm:pt>
    <dgm:pt modelId="{3BAA4279-95ED-4D1E-BE8A-A57BBB5AADB2}" type="sibTrans" cxnId="{C8880725-BFA8-4E26-B545-1AFA3CD9AE6E}">
      <dgm:prSet/>
      <dgm:spPr/>
      <dgm:t>
        <a:bodyPr/>
        <a:lstStyle/>
        <a:p>
          <a:endParaRPr lang="pl-PL"/>
        </a:p>
      </dgm:t>
    </dgm:pt>
    <dgm:pt modelId="{7534E73F-0D49-421B-9ABE-3EF0CD3C4D46}" type="pres">
      <dgm:prSet presAssocID="{F7EE4C0A-2956-4169-99A8-627F9C634E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34EE81-4D01-423F-876E-C968812B1783}" type="pres">
      <dgm:prSet presAssocID="{F37A1C15-D9B0-42F1-842C-E9A8FBC25E1E}" presName="composite" presStyleCnt="0"/>
      <dgm:spPr/>
    </dgm:pt>
    <dgm:pt modelId="{92833AEF-3CEA-474B-8CB2-3F5F5F0478C1}" type="pres">
      <dgm:prSet presAssocID="{F37A1C15-D9B0-42F1-842C-E9A8FBC25E1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E25011-048A-4327-9AC3-7B1FAFE775E9}" type="pres">
      <dgm:prSet presAssocID="{F37A1C15-D9B0-42F1-842C-E9A8FBC25E1E}" presName="descendantText" presStyleLbl="alignAcc1" presStyleIdx="0" presStyleCnt="3" custScaleY="1401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81F1F4-C985-4B61-ACCE-D46E875D96F9}" type="pres">
      <dgm:prSet presAssocID="{69DD791E-FE94-4479-870A-2BD0CD48FC57}" presName="sp" presStyleCnt="0"/>
      <dgm:spPr/>
    </dgm:pt>
    <dgm:pt modelId="{C6D97C2B-8D1C-448B-B59E-BEA8F69DD1F4}" type="pres">
      <dgm:prSet presAssocID="{B7B2FECE-5527-43D8-BE69-0D449DD8EDE7}" presName="composite" presStyleCnt="0"/>
      <dgm:spPr/>
    </dgm:pt>
    <dgm:pt modelId="{FE37EC39-1300-4659-BC19-94138E2A8BA0}" type="pres">
      <dgm:prSet presAssocID="{B7B2FECE-5527-43D8-BE69-0D449DD8ED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E62452-3532-4469-8CAD-E51E2A0A7F53}" type="pres">
      <dgm:prSet presAssocID="{B7B2FECE-5527-43D8-BE69-0D449DD8EDE7}" presName="descendantText" presStyleLbl="alignAcc1" presStyleIdx="1" presStyleCnt="3" custScaleY="1642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267404-EAB4-4DEB-806A-162759F681C0}" type="pres">
      <dgm:prSet presAssocID="{91DF9734-8F68-4914-897C-E659B417D722}" presName="sp" presStyleCnt="0"/>
      <dgm:spPr/>
    </dgm:pt>
    <dgm:pt modelId="{78AF0FAE-50A9-4FDF-9CA8-D1B671D66E87}" type="pres">
      <dgm:prSet presAssocID="{60F3E30B-7DE2-4AB4-99EB-D5C871E9F725}" presName="composite" presStyleCnt="0"/>
      <dgm:spPr/>
    </dgm:pt>
    <dgm:pt modelId="{CAFECA91-17E2-4449-99C5-9503E785AEA5}" type="pres">
      <dgm:prSet presAssocID="{60F3E30B-7DE2-4AB4-99EB-D5C871E9F7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14FBA5-49E5-42B4-8C7C-2BF23598A1A2}" type="pres">
      <dgm:prSet presAssocID="{60F3E30B-7DE2-4AB4-99EB-D5C871E9F725}" presName="descendantText" presStyleLbl="alignAcc1" presStyleIdx="2" presStyleCnt="3" custScaleY="189209" custLinFactNeighborX="609" custLinFactNeighborY="599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F749A63-A147-4056-9CFD-A7424B34F529}" type="presOf" srcId="{F37A1C15-D9B0-42F1-842C-E9A8FBC25E1E}" destId="{92833AEF-3CEA-474B-8CB2-3F5F5F0478C1}" srcOrd="0" destOrd="0" presId="urn:microsoft.com/office/officeart/2005/8/layout/chevron2"/>
    <dgm:cxn modelId="{8B944902-5BCB-4AA9-BDEC-790C834FBBAB}" type="presOf" srcId="{A14D2088-D6CE-411C-94E7-743934C5640E}" destId="{4714FBA5-49E5-42B4-8C7C-2BF23598A1A2}" srcOrd="0" destOrd="0" presId="urn:microsoft.com/office/officeart/2005/8/layout/chevron2"/>
    <dgm:cxn modelId="{4ECAA801-C97A-4EEB-AB6F-98E76FFA14E6}" srcId="{F37A1C15-D9B0-42F1-842C-E9A8FBC25E1E}" destId="{DF33CE42-B7EE-47F2-ABC0-42ECD751B9A2}" srcOrd="0" destOrd="0" parTransId="{B469BF43-9A7D-43DE-A2D4-B03E1491A861}" sibTransId="{DC4AD3D1-76E7-417C-A8D4-567023945E84}"/>
    <dgm:cxn modelId="{0A91EC7C-F5E4-4A66-83F7-B1F7029E1AAB}" srcId="{F37A1C15-D9B0-42F1-842C-E9A8FBC25E1E}" destId="{C575568D-543E-404B-AC2C-9802262C5984}" srcOrd="1" destOrd="0" parTransId="{960ECB50-9071-41E4-B700-12ED2ED03CB3}" sibTransId="{D846A9B7-3C44-4EB9-9F5C-680EBCBE3B39}"/>
    <dgm:cxn modelId="{A875A086-1B68-4A24-BF2E-B1EA8CE1447F}" type="presOf" srcId="{44DA0FBC-9E70-4D95-9B4D-C92787216061}" destId="{76E62452-3532-4469-8CAD-E51E2A0A7F53}" srcOrd="0" destOrd="1" presId="urn:microsoft.com/office/officeart/2005/8/layout/chevron2"/>
    <dgm:cxn modelId="{A24F730F-6D5B-42B2-8DB2-24D101CE1DBC}" srcId="{60F3E30B-7DE2-4AB4-99EB-D5C871E9F725}" destId="{A14D2088-D6CE-411C-94E7-743934C5640E}" srcOrd="0" destOrd="0" parTransId="{B3E39D02-3559-45BE-934E-B7B597A56818}" sibTransId="{464330E3-34C8-4B3E-BD2C-DFF5B88DF330}"/>
    <dgm:cxn modelId="{7980107C-FAD5-432C-83F2-A9F1637FECDC}" type="presOf" srcId="{BDCE4CFB-4E37-4E0D-9412-4CBA914DDBF9}" destId="{4714FBA5-49E5-42B4-8C7C-2BF23598A1A2}" srcOrd="0" destOrd="1" presId="urn:microsoft.com/office/officeart/2005/8/layout/chevron2"/>
    <dgm:cxn modelId="{32574F62-B5AF-4F29-A662-E264833C3B4F}" srcId="{B7B2FECE-5527-43D8-BE69-0D449DD8EDE7}" destId="{5F21F0A9-2075-4240-B682-97C1E11B5C9A}" srcOrd="2" destOrd="0" parTransId="{CEDC91BF-376B-4420-A333-F4EDCE3EB502}" sibTransId="{1BA0D347-2483-4592-A80C-20F1C9B19CCA}"/>
    <dgm:cxn modelId="{C8880725-BFA8-4E26-B545-1AFA3CD9AE6E}" srcId="{60F3E30B-7DE2-4AB4-99EB-D5C871E9F725}" destId="{BDCE4CFB-4E37-4E0D-9412-4CBA914DDBF9}" srcOrd="1" destOrd="0" parTransId="{93A4D00D-A87B-4B93-9BFC-D0044969FF99}" sibTransId="{3BAA4279-95ED-4D1E-BE8A-A57BBB5AADB2}"/>
    <dgm:cxn modelId="{7CBE6648-36F9-4C62-A8B0-FF7A97B3F78E}" type="presOf" srcId="{60F3E30B-7DE2-4AB4-99EB-D5C871E9F725}" destId="{CAFECA91-17E2-4449-99C5-9503E785AEA5}" srcOrd="0" destOrd="0" presId="urn:microsoft.com/office/officeart/2005/8/layout/chevron2"/>
    <dgm:cxn modelId="{CC356766-48DA-46E5-83E7-A2B657A1291F}" type="presOf" srcId="{B7B2FECE-5527-43D8-BE69-0D449DD8EDE7}" destId="{FE37EC39-1300-4659-BC19-94138E2A8BA0}" srcOrd="0" destOrd="0" presId="urn:microsoft.com/office/officeart/2005/8/layout/chevron2"/>
    <dgm:cxn modelId="{9945AE2D-7DCF-42D1-AFED-75C80DD0BBB7}" srcId="{B7B2FECE-5527-43D8-BE69-0D449DD8EDE7}" destId="{44DA0FBC-9E70-4D95-9B4D-C92787216061}" srcOrd="1" destOrd="0" parTransId="{97D841FA-2975-43FC-939C-EE06AD381BD2}" sibTransId="{CC785355-51D0-448E-93C5-77DA7347158C}"/>
    <dgm:cxn modelId="{BDBE22D1-6FD0-4AF0-8FDA-91C19ABC37E2}" type="presOf" srcId="{C575568D-543E-404B-AC2C-9802262C5984}" destId="{C5E25011-048A-4327-9AC3-7B1FAFE775E9}" srcOrd="0" destOrd="1" presId="urn:microsoft.com/office/officeart/2005/8/layout/chevron2"/>
    <dgm:cxn modelId="{EFF2E064-0088-411D-844D-22CB36CDA4A1}" srcId="{F7EE4C0A-2956-4169-99A8-627F9C634EA0}" destId="{B7B2FECE-5527-43D8-BE69-0D449DD8EDE7}" srcOrd="1" destOrd="0" parTransId="{112D4FB4-CC04-4277-81E3-56828C996D2F}" sibTransId="{91DF9734-8F68-4914-897C-E659B417D722}"/>
    <dgm:cxn modelId="{62DF0B49-AC69-429F-B9C1-A989FB25B447}" type="presOf" srcId="{DF33CE42-B7EE-47F2-ABC0-42ECD751B9A2}" destId="{C5E25011-048A-4327-9AC3-7B1FAFE775E9}" srcOrd="0" destOrd="0" presId="urn:microsoft.com/office/officeart/2005/8/layout/chevron2"/>
    <dgm:cxn modelId="{C545C163-0C83-40D0-A061-623D940BD20C}" type="presOf" srcId="{5F21F0A9-2075-4240-B682-97C1E11B5C9A}" destId="{76E62452-3532-4469-8CAD-E51E2A0A7F53}" srcOrd="0" destOrd="2" presId="urn:microsoft.com/office/officeart/2005/8/layout/chevron2"/>
    <dgm:cxn modelId="{E16D5602-9720-4002-A194-E1D25DD33492}" type="presOf" srcId="{F7EE4C0A-2956-4169-99A8-627F9C634EA0}" destId="{7534E73F-0D49-421B-9ABE-3EF0CD3C4D46}" srcOrd="0" destOrd="0" presId="urn:microsoft.com/office/officeart/2005/8/layout/chevron2"/>
    <dgm:cxn modelId="{5C03DB7E-460F-4625-8144-B78BCC78CA73}" srcId="{B7B2FECE-5527-43D8-BE69-0D449DD8EDE7}" destId="{030938CD-F2D0-441F-B4DE-F58B0669E3A5}" srcOrd="0" destOrd="0" parTransId="{C77857BF-BE7A-48A7-B586-5165464F0D55}" sibTransId="{FA1F089D-200F-4622-96C4-32A066229B9A}"/>
    <dgm:cxn modelId="{76E2B602-21E6-4D24-86D6-559EE2D7241C}" srcId="{F7EE4C0A-2956-4169-99A8-627F9C634EA0}" destId="{60F3E30B-7DE2-4AB4-99EB-D5C871E9F725}" srcOrd="2" destOrd="0" parTransId="{BE4799D3-9524-4FC2-A175-FBBBB49B11E7}" sibTransId="{87F6FF84-4429-4009-A40A-03E87F1BC79C}"/>
    <dgm:cxn modelId="{9854106F-DAB1-4B17-B120-29C6AD561E00}" srcId="{F7EE4C0A-2956-4169-99A8-627F9C634EA0}" destId="{F37A1C15-D9B0-42F1-842C-E9A8FBC25E1E}" srcOrd="0" destOrd="0" parTransId="{6C6598D0-788F-43FC-95D0-7940A20F6D58}" sibTransId="{69DD791E-FE94-4479-870A-2BD0CD48FC57}"/>
    <dgm:cxn modelId="{71851ECF-7127-48B9-9E00-247E677BB8E2}" type="presOf" srcId="{030938CD-F2D0-441F-B4DE-F58B0669E3A5}" destId="{76E62452-3532-4469-8CAD-E51E2A0A7F53}" srcOrd="0" destOrd="0" presId="urn:microsoft.com/office/officeart/2005/8/layout/chevron2"/>
    <dgm:cxn modelId="{023D2890-C304-4928-AA27-367AC1A06961}" type="presParOf" srcId="{7534E73F-0D49-421B-9ABE-3EF0CD3C4D46}" destId="{E934EE81-4D01-423F-876E-C968812B1783}" srcOrd="0" destOrd="0" presId="urn:microsoft.com/office/officeart/2005/8/layout/chevron2"/>
    <dgm:cxn modelId="{6409CA29-F947-4CFE-9DBE-FDD9AD923791}" type="presParOf" srcId="{E934EE81-4D01-423F-876E-C968812B1783}" destId="{92833AEF-3CEA-474B-8CB2-3F5F5F0478C1}" srcOrd="0" destOrd="0" presId="urn:microsoft.com/office/officeart/2005/8/layout/chevron2"/>
    <dgm:cxn modelId="{0D514438-27B1-4661-89AC-95686DFA9C3D}" type="presParOf" srcId="{E934EE81-4D01-423F-876E-C968812B1783}" destId="{C5E25011-048A-4327-9AC3-7B1FAFE775E9}" srcOrd="1" destOrd="0" presId="urn:microsoft.com/office/officeart/2005/8/layout/chevron2"/>
    <dgm:cxn modelId="{F18DA205-3A7A-4655-9DD7-80A430745FC4}" type="presParOf" srcId="{7534E73F-0D49-421B-9ABE-3EF0CD3C4D46}" destId="{9881F1F4-C985-4B61-ACCE-D46E875D96F9}" srcOrd="1" destOrd="0" presId="urn:microsoft.com/office/officeart/2005/8/layout/chevron2"/>
    <dgm:cxn modelId="{A697A57F-6A21-461A-BDCF-56064C66F8E7}" type="presParOf" srcId="{7534E73F-0D49-421B-9ABE-3EF0CD3C4D46}" destId="{C6D97C2B-8D1C-448B-B59E-BEA8F69DD1F4}" srcOrd="2" destOrd="0" presId="urn:microsoft.com/office/officeart/2005/8/layout/chevron2"/>
    <dgm:cxn modelId="{36C99AD7-8923-426E-9D8D-D734FB85604B}" type="presParOf" srcId="{C6D97C2B-8D1C-448B-B59E-BEA8F69DD1F4}" destId="{FE37EC39-1300-4659-BC19-94138E2A8BA0}" srcOrd="0" destOrd="0" presId="urn:microsoft.com/office/officeart/2005/8/layout/chevron2"/>
    <dgm:cxn modelId="{5C68151B-6592-416B-AC80-30164FD76E84}" type="presParOf" srcId="{C6D97C2B-8D1C-448B-B59E-BEA8F69DD1F4}" destId="{76E62452-3532-4469-8CAD-E51E2A0A7F53}" srcOrd="1" destOrd="0" presId="urn:microsoft.com/office/officeart/2005/8/layout/chevron2"/>
    <dgm:cxn modelId="{72A4D932-8D65-489A-AE67-564E0B4D62E7}" type="presParOf" srcId="{7534E73F-0D49-421B-9ABE-3EF0CD3C4D46}" destId="{BD267404-EAB4-4DEB-806A-162759F681C0}" srcOrd="3" destOrd="0" presId="urn:microsoft.com/office/officeart/2005/8/layout/chevron2"/>
    <dgm:cxn modelId="{9C9C0D39-FE7E-4AAD-84F7-495E54C00957}" type="presParOf" srcId="{7534E73F-0D49-421B-9ABE-3EF0CD3C4D46}" destId="{78AF0FAE-50A9-4FDF-9CA8-D1B671D66E87}" srcOrd="4" destOrd="0" presId="urn:microsoft.com/office/officeart/2005/8/layout/chevron2"/>
    <dgm:cxn modelId="{4C33114B-E766-4692-A496-497057DE5550}" type="presParOf" srcId="{78AF0FAE-50A9-4FDF-9CA8-D1B671D66E87}" destId="{CAFECA91-17E2-4449-99C5-9503E785AEA5}" srcOrd="0" destOrd="0" presId="urn:microsoft.com/office/officeart/2005/8/layout/chevron2"/>
    <dgm:cxn modelId="{D0567FF8-B4BD-45DD-96F2-12A9FDE59676}" type="presParOf" srcId="{78AF0FAE-50A9-4FDF-9CA8-D1B671D66E87}" destId="{4714FBA5-49E5-42B4-8C7C-2BF23598A1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EE4C0A-2956-4169-99A8-627F9C634EA0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37A1C15-D9B0-42F1-842C-E9A8FBC25E1E}">
      <dgm:prSet phldrT="[Tekst]" custT="1"/>
      <dgm:spPr/>
      <dgm:t>
        <a:bodyPr/>
        <a:lstStyle/>
        <a:p>
          <a:r>
            <a:rPr lang="pl-PL" sz="1800" dirty="0" smtClean="0">
              <a:latin typeface="Arial Black" pitchFamily="34" charset="0"/>
            </a:rPr>
            <a:t>!</a:t>
          </a:r>
          <a:endParaRPr lang="pl-PL" sz="1800" dirty="0">
            <a:latin typeface="Arial Black" pitchFamily="34" charset="0"/>
          </a:endParaRPr>
        </a:p>
      </dgm:t>
    </dgm:pt>
    <dgm:pt modelId="{6C6598D0-788F-43FC-95D0-7940A20F6D58}" type="parTrans" cxnId="{9854106F-DAB1-4B17-B120-29C6AD561E00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69DD791E-FE94-4479-870A-2BD0CD48FC57}" type="sibTrans" cxnId="{9854106F-DAB1-4B17-B120-29C6AD561E00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DF33CE42-B7EE-47F2-ABC0-42ECD751B9A2}">
      <dgm:prSet phldrT="[Tekst]" custT="1"/>
      <dgm:spPr/>
      <dgm:t>
        <a:bodyPr/>
        <a:lstStyle/>
        <a:p>
          <a:pPr algn="ctr"/>
          <a:endParaRPr lang="pl-PL" sz="1800" b="1" dirty="0">
            <a:latin typeface="Arial Black" pitchFamily="34" charset="0"/>
          </a:endParaRPr>
        </a:p>
      </dgm:t>
    </dgm:pt>
    <dgm:pt modelId="{B469BF43-9A7D-43DE-A2D4-B03E1491A861}" type="parTrans" cxnId="{4ECAA801-C97A-4EEB-AB6F-98E76FFA14E6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DC4AD3D1-76E7-417C-A8D4-567023945E84}" type="sibTrans" cxnId="{4ECAA801-C97A-4EEB-AB6F-98E76FFA14E6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B7B2FECE-5527-43D8-BE69-0D449DD8EDE7}">
      <dgm:prSet phldrT="[Tekst]" custT="1"/>
      <dgm:spPr/>
      <dgm:t>
        <a:bodyPr/>
        <a:lstStyle/>
        <a:p>
          <a:r>
            <a:rPr lang="pl-PL" sz="1800" dirty="0" smtClean="0">
              <a:latin typeface="Arial Black" pitchFamily="34" charset="0"/>
            </a:rPr>
            <a:t>!</a:t>
          </a:r>
          <a:endParaRPr lang="pl-PL" sz="1800" dirty="0">
            <a:latin typeface="Arial Black" pitchFamily="34" charset="0"/>
          </a:endParaRPr>
        </a:p>
      </dgm:t>
    </dgm:pt>
    <dgm:pt modelId="{112D4FB4-CC04-4277-81E3-56828C996D2F}" type="parTrans" cxnId="{EFF2E064-0088-411D-844D-22CB36CDA4A1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91DF9734-8F68-4914-897C-E659B417D722}" type="sibTrans" cxnId="{EFF2E064-0088-411D-844D-22CB36CDA4A1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030938CD-F2D0-441F-B4DE-F58B0669E3A5}">
      <dgm:prSet phldrT="[Tekst]" custT="1"/>
      <dgm:spPr/>
      <dgm:t>
        <a:bodyPr/>
        <a:lstStyle/>
        <a:p>
          <a:pPr algn="ctr"/>
          <a:endParaRPr lang="pl-PL" sz="1800" dirty="0">
            <a:latin typeface="Arial Black" pitchFamily="34" charset="0"/>
          </a:endParaRPr>
        </a:p>
      </dgm:t>
    </dgm:pt>
    <dgm:pt modelId="{C77857BF-BE7A-48A7-B586-5165464F0D55}" type="parTrans" cxnId="{5C03DB7E-460F-4625-8144-B78BCC78CA73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FA1F089D-200F-4622-96C4-32A066229B9A}" type="sibTrans" cxnId="{5C03DB7E-460F-4625-8144-B78BCC78CA73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60F3E30B-7DE2-4AB4-99EB-D5C871E9F725}">
      <dgm:prSet custT="1"/>
      <dgm:spPr/>
      <dgm:t>
        <a:bodyPr/>
        <a:lstStyle/>
        <a:p>
          <a:r>
            <a:rPr lang="pl-PL" sz="1800" dirty="0" smtClean="0">
              <a:latin typeface="Arial Black" pitchFamily="34" charset="0"/>
            </a:rPr>
            <a:t>!</a:t>
          </a:r>
        </a:p>
      </dgm:t>
    </dgm:pt>
    <dgm:pt modelId="{BE4799D3-9524-4FC2-A175-FBBBB49B11E7}" type="parTrans" cxnId="{76E2B602-21E6-4D24-86D6-559EE2D7241C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87F6FF84-4429-4009-A40A-03E87F1BC79C}" type="sibTrans" cxnId="{76E2B602-21E6-4D24-86D6-559EE2D7241C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A14D2088-D6CE-411C-94E7-743934C5640E}">
      <dgm:prSet custT="1"/>
      <dgm:spPr/>
      <dgm:t>
        <a:bodyPr/>
        <a:lstStyle/>
        <a:p>
          <a:pPr algn="ctr"/>
          <a:endParaRPr lang="pl-PL" sz="1800" dirty="0">
            <a:latin typeface="Arial Black" pitchFamily="34" charset="0"/>
          </a:endParaRPr>
        </a:p>
      </dgm:t>
    </dgm:pt>
    <dgm:pt modelId="{B3E39D02-3559-45BE-934E-B7B597A56818}" type="parTrans" cxnId="{A24F730F-6D5B-42B2-8DB2-24D101CE1DBC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464330E3-34C8-4B3E-BD2C-DFF5B88DF330}" type="sibTrans" cxnId="{A24F730F-6D5B-42B2-8DB2-24D101CE1DBC}">
      <dgm:prSet/>
      <dgm:spPr/>
      <dgm:t>
        <a:bodyPr/>
        <a:lstStyle/>
        <a:p>
          <a:endParaRPr lang="pl-PL" sz="1800">
            <a:latin typeface="Arial Black" pitchFamily="34" charset="0"/>
          </a:endParaRPr>
        </a:p>
      </dgm:t>
    </dgm:pt>
    <dgm:pt modelId="{C575568D-543E-404B-AC2C-9802262C5984}">
      <dgm:prSet custT="1"/>
      <dgm:spPr/>
      <dgm:t>
        <a:bodyPr/>
        <a:lstStyle/>
        <a:p>
          <a:r>
            <a:rPr lang="pl-PL" sz="1800" dirty="0" smtClean="0"/>
            <a:t>osoby, które odbywają karę pozbawienia wolności, z wyjątkiem osób objętych dozorem elektronicznym,</a:t>
          </a:r>
          <a:endParaRPr lang="pl-PL" sz="1800" dirty="0"/>
        </a:p>
      </dgm:t>
    </dgm:pt>
    <dgm:pt modelId="{960ECB50-9071-41E4-B700-12ED2ED03CB3}" type="parTrans" cxnId="{0A91EC7C-F5E4-4A66-83F7-B1F7029E1AAB}">
      <dgm:prSet/>
      <dgm:spPr/>
      <dgm:t>
        <a:bodyPr/>
        <a:lstStyle/>
        <a:p>
          <a:endParaRPr lang="pl-PL" sz="1800"/>
        </a:p>
      </dgm:t>
    </dgm:pt>
    <dgm:pt modelId="{D846A9B7-3C44-4EB9-9F5C-680EBCBE3B39}" type="sibTrans" cxnId="{0A91EC7C-F5E4-4A66-83F7-B1F7029E1AAB}">
      <dgm:prSet/>
      <dgm:spPr/>
      <dgm:t>
        <a:bodyPr/>
        <a:lstStyle/>
        <a:p>
          <a:endParaRPr lang="pl-PL" sz="1800"/>
        </a:p>
      </dgm:t>
    </dgm:pt>
    <dgm:pt modelId="{5F21F0A9-2075-4240-B682-97C1E11B5C9A}">
      <dgm:prSet custT="1"/>
      <dgm:spPr/>
      <dgm:t>
        <a:bodyPr/>
        <a:lstStyle/>
        <a:p>
          <a:endParaRPr lang="pl-PL" sz="1800" dirty="0"/>
        </a:p>
      </dgm:t>
    </dgm:pt>
    <dgm:pt modelId="{CEDC91BF-376B-4420-A333-F4EDCE3EB502}" type="parTrans" cxnId="{32574F62-B5AF-4F29-A662-E264833C3B4F}">
      <dgm:prSet/>
      <dgm:spPr/>
      <dgm:t>
        <a:bodyPr/>
        <a:lstStyle/>
        <a:p>
          <a:endParaRPr lang="pl-PL" sz="1800"/>
        </a:p>
      </dgm:t>
    </dgm:pt>
    <dgm:pt modelId="{1BA0D347-2483-4592-A80C-20F1C9B19CCA}" type="sibTrans" cxnId="{32574F62-B5AF-4F29-A662-E264833C3B4F}">
      <dgm:prSet/>
      <dgm:spPr/>
      <dgm:t>
        <a:bodyPr/>
        <a:lstStyle/>
        <a:p>
          <a:endParaRPr lang="pl-PL" sz="1800"/>
        </a:p>
      </dgm:t>
    </dgm:pt>
    <dgm:pt modelId="{5710F841-FED6-48AF-9CEC-7495AD84C943}">
      <dgm:prSet custT="1"/>
      <dgm:spPr/>
      <dgm:t>
        <a:bodyPr/>
        <a:lstStyle/>
        <a:p>
          <a:r>
            <a:rPr lang="pl-PL" sz="1800" dirty="0" smtClean="0"/>
            <a:t>osoby, które w okresie 12 kolejnych miesięcy przed przystąpieniem do projektu były wspólnikami spółek osobowych prawa handlowego (spółki jawnej, spółki partnerskiej, spółki komandytowej, spółki komandytowo-akcyjnej), spółek cywilnych,</a:t>
          </a:r>
          <a:endParaRPr lang="pl-PL" sz="1800" dirty="0"/>
        </a:p>
      </dgm:t>
    </dgm:pt>
    <dgm:pt modelId="{9B1F65BB-C2B0-440A-A1E2-EAC7898692DE}" type="parTrans" cxnId="{29341393-811B-4B00-9F67-B50CFD172BEC}">
      <dgm:prSet/>
      <dgm:spPr/>
      <dgm:t>
        <a:bodyPr/>
        <a:lstStyle/>
        <a:p>
          <a:endParaRPr lang="pl-PL" sz="1800"/>
        </a:p>
      </dgm:t>
    </dgm:pt>
    <dgm:pt modelId="{AF97992E-70BB-4409-9655-01517E9BFFC8}" type="sibTrans" cxnId="{29341393-811B-4B00-9F67-B50CFD172BEC}">
      <dgm:prSet/>
      <dgm:spPr/>
      <dgm:t>
        <a:bodyPr/>
        <a:lstStyle/>
        <a:p>
          <a:endParaRPr lang="pl-PL" sz="1800"/>
        </a:p>
      </dgm:t>
    </dgm:pt>
    <dgm:pt modelId="{FD1671E5-8AEC-4855-8D8B-96EEC7B2FA0E}">
      <dgm:prSet custT="1"/>
      <dgm:spPr/>
      <dgm:t>
        <a:bodyPr/>
        <a:lstStyle/>
        <a:p>
          <a:r>
            <a:rPr lang="pl-PL" sz="1800" smtClean="0"/>
            <a:t>osoby, które nie wyraziły zgody na przetwarzanie swoich danych osobowych w celu realizacji monitoringu i ewaluacji projektu,</a:t>
          </a:r>
          <a:endParaRPr lang="pl-PL" sz="1800" dirty="0"/>
        </a:p>
      </dgm:t>
    </dgm:pt>
    <dgm:pt modelId="{71E09345-F991-4AF9-B97E-3568B0407FA1}" type="parTrans" cxnId="{033A0F93-F33C-4BE0-B52A-B8F8C05AF821}">
      <dgm:prSet/>
      <dgm:spPr/>
      <dgm:t>
        <a:bodyPr/>
        <a:lstStyle/>
        <a:p>
          <a:endParaRPr lang="pl-PL" sz="1800"/>
        </a:p>
      </dgm:t>
    </dgm:pt>
    <dgm:pt modelId="{9830627D-A62A-4FCC-B21B-EB3ABA30F7A9}" type="sibTrans" cxnId="{033A0F93-F33C-4BE0-B52A-B8F8C05AF821}">
      <dgm:prSet/>
      <dgm:spPr/>
      <dgm:t>
        <a:bodyPr/>
        <a:lstStyle/>
        <a:p>
          <a:endParaRPr lang="pl-PL" sz="1800"/>
        </a:p>
      </dgm:t>
    </dgm:pt>
    <dgm:pt modelId="{7534E73F-0D49-421B-9ABE-3EF0CD3C4D46}" type="pres">
      <dgm:prSet presAssocID="{F7EE4C0A-2956-4169-99A8-627F9C634E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34EE81-4D01-423F-876E-C968812B1783}" type="pres">
      <dgm:prSet presAssocID="{F37A1C15-D9B0-42F1-842C-E9A8FBC25E1E}" presName="composite" presStyleCnt="0"/>
      <dgm:spPr/>
    </dgm:pt>
    <dgm:pt modelId="{92833AEF-3CEA-474B-8CB2-3F5F5F0478C1}" type="pres">
      <dgm:prSet presAssocID="{F37A1C15-D9B0-42F1-842C-E9A8FBC25E1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E25011-048A-4327-9AC3-7B1FAFE775E9}" type="pres">
      <dgm:prSet presAssocID="{F37A1C15-D9B0-42F1-842C-E9A8FBC25E1E}" presName="descendantText" presStyleLbl="alignAcc1" presStyleIdx="0" presStyleCnt="3" custLinFactY="37147" custLinFactNeighborX="3169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81F1F4-C985-4B61-ACCE-D46E875D96F9}" type="pres">
      <dgm:prSet presAssocID="{69DD791E-FE94-4479-870A-2BD0CD48FC57}" presName="sp" presStyleCnt="0"/>
      <dgm:spPr/>
    </dgm:pt>
    <dgm:pt modelId="{C6D97C2B-8D1C-448B-B59E-BEA8F69DD1F4}" type="pres">
      <dgm:prSet presAssocID="{B7B2FECE-5527-43D8-BE69-0D449DD8EDE7}" presName="composite" presStyleCnt="0"/>
      <dgm:spPr/>
    </dgm:pt>
    <dgm:pt modelId="{FE37EC39-1300-4659-BC19-94138E2A8BA0}" type="pres">
      <dgm:prSet presAssocID="{B7B2FECE-5527-43D8-BE69-0D449DD8EDE7}" presName="parentText" presStyleLbl="alignNode1" presStyleIdx="1" presStyleCnt="3" custLinFactNeighborX="0" custLinFactNeighborY="-3316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E62452-3532-4469-8CAD-E51E2A0A7F53}" type="pres">
      <dgm:prSet presAssocID="{B7B2FECE-5527-43D8-BE69-0D449DD8EDE7}" presName="descendantText" presStyleLbl="alignAcc1" presStyleIdx="1" presStyleCnt="3" custScaleX="93405" custScaleY="229317" custLinFactY="19211" custLinFactNeighborX="-381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267404-EAB4-4DEB-806A-162759F681C0}" type="pres">
      <dgm:prSet presAssocID="{91DF9734-8F68-4914-897C-E659B417D722}" presName="sp" presStyleCnt="0"/>
      <dgm:spPr/>
    </dgm:pt>
    <dgm:pt modelId="{78AF0FAE-50A9-4FDF-9CA8-D1B671D66E87}" type="pres">
      <dgm:prSet presAssocID="{60F3E30B-7DE2-4AB4-99EB-D5C871E9F725}" presName="composite" presStyleCnt="0"/>
      <dgm:spPr/>
    </dgm:pt>
    <dgm:pt modelId="{CAFECA91-17E2-4449-99C5-9503E785AEA5}" type="pres">
      <dgm:prSet presAssocID="{60F3E30B-7DE2-4AB4-99EB-D5C871E9F7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14FBA5-49E5-42B4-8C7C-2BF23598A1A2}" type="pres">
      <dgm:prSet presAssocID="{60F3E30B-7DE2-4AB4-99EB-D5C871E9F725}" presName="descendantText" presStyleLbl="alignAcc1" presStyleIdx="2" presStyleCnt="3" custScaleX="99253" custScaleY="97270" custLinFactY="-147567" custLinFactNeighborX="514" custLinFactNeighborY="-2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9341393-811B-4B00-9F67-B50CFD172BEC}" srcId="{B7B2FECE-5527-43D8-BE69-0D449DD8EDE7}" destId="{5710F841-FED6-48AF-9CEC-7495AD84C943}" srcOrd="1" destOrd="0" parTransId="{9B1F65BB-C2B0-440A-A1E2-EAC7898692DE}" sibTransId="{AF97992E-70BB-4409-9655-01517E9BFFC8}"/>
    <dgm:cxn modelId="{4ECAA801-C97A-4EEB-AB6F-98E76FFA14E6}" srcId="{F37A1C15-D9B0-42F1-842C-E9A8FBC25E1E}" destId="{DF33CE42-B7EE-47F2-ABC0-42ECD751B9A2}" srcOrd="0" destOrd="0" parTransId="{B469BF43-9A7D-43DE-A2D4-B03E1491A861}" sibTransId="{DC4AD3D1-76E7-417C-A8D4-567023945E84}"/>
    <dgm:cxn modelId="{0A91EC7C-F5E4-4A66-83F7-B1F7029E1AAB}" srcId="{F37A1C15-D9B0-42F1-842C-E9A8FBC25E1E}" destId="{C575568D-543E-404B-AC2C-9802262C5984}" srcOrd="1" destOrd="0" parTransId="{960ECB50-9071-41E4-B700-12ED2ED03CB3}" sibTransId="{D846A9B7-3C44-4EB9-9F5C-680EBCBE3B39}"/>
    <dgm:cxn modelId="{A363FC6C-C013-4098-87A1-5532192AD402}" type="presOf" srcId="{B7B2FECE-5527-43D8-BE69-0D449DD8EDE7}" destId="{FE37EC39-1300-4659-BC19-94138E2A8BA0}" srcOrd="0" destOrd="0" presId="urn:microsoft.com/office/officeart/2005/8/layout/chevron2"/>
    <dgm:cxn modelId="{F9223CB9-A564-41DB-A97B-88B1FE87DBC7}" type="presOf" srcId="{030938CD-F2D0-441F-B4DE-F58B0669E3A5}" destId="{76E62452-3532-4469-8CAD-E51E2A0A7F53}" srcOrd="0" destOrd="0" presId="urn:microsoft.com/office/officeart/2005/8/layout/chevron2"/>
    <dgm:cxn modelId="{2655DFC4-DCCC-4422-A6FA-B506D9B6CA45}" type="presOf" srcId="{5710F841-FED6-48AF-9CEC-7495AD84C943}" destId="{76E62452-3532-4469-8CAD-E51E2A0A7F53}" srcOrd="0" destOrd="1" presId="urn:microsoft.com/office/officeart/2005/8/layout/chevron2"/>
    <dgm:cxn modelId="{A24F730F-6D5B-42B2-8DB2-24D101CE1DBC}" srcId="{60F3E30B-7DE2-4AB4-99EB-D5C871E9F725}" destId="{A14D2088-D6CE-411C-94E7-743934C5640E}" srcOrd="0" destOrd="0" parTransId="{B3E39D02-3559-45BE-934E-B7B597A56818}" sibTransId="{464330E3-34C8-4B3E-BD2C-DFF5B88DF330}"/>
    <dgm:cxn modelId="{32574F62-B5AF-4F29-A662-E264833C3B4F}" srcId="{B7B2FECE-5527-43D8-BE69-0D449DD8EDE7}" destId="{5F21F0A9-2075-4240-B682-97C1E11B5C9A}" srcOrd="2" destOrd="0" parTransId="{CEDC91BF-376B-4420-A333-F4EDCE3EB502}" sibTransId="{1BA0D347-2483-4592-A80C-20F1C9B19CCA}"/>
    <dgm:cxn modelId="{EFF2E064-0088-411D-844D-22CB36CDA4A1}" srcId="{F7EE4C0A-2956-4169-99A8-627F9C634EA0}" destId="{B7B2FECE-5527-43D8-BE69-0D449DD8EDE7}" srcOrd="1" destOrd="0" parTransId="{112D4FB4-CC04-4277-81E3-56828C996D2F}" sibTransId="{91DF9734-8F68-4914-897C-E659B417D722}"/>
    <dgm:cxn modelId="{AA6061B7-0A9F-450C-81F4-C52BC886FC68}" type="presOf" srcId="{5F21F0A9-2075-4240-B682-97C1E11B5C9A}" destId="{76E62452-3532-4469-8CAD-E51E2A0A7F53}" srcOrd="0" destOrd="2" presId="urn:microsoft.com/office/officeart/2005/8/layout/chevron2"/>
    <dgm:cxn modelId="{D795E46F-1D07-46E2-8BB4-EA81D8CCFAFD}" type="presOf" srcId="{DF33CE42-B7EE-47F2-ABC0-42ECD751B9A2}" destId="{C5E25011-048A-4327-9AC3-7B1FAFE775E9}" srcOrd="0" destOrd="0" presId="urn:microsoft.com/office/officeart/2005/8/layout/chevron2"/>
    <dgm:cxn modelId="{5C03DB7E-460F-4625-8144-B78BCC78CA73}" srcId="{B7B2FECE-5527-43D8-BE69-0D449DD8EDE7}" destId="{030938CD-F2D0-441F-B4DE-F58B0669E3A5}" srcOrd="0" destOrd="0" parTransId="{C77857BF-BE7A-48A7-B586-5165464F0D55}" sibTransId="{FA1F089D-200F-4622-96C4-32A066229B9A}"/>
    <dgm:cxn modelId="{76E2B602-21E6-4D24-86D6-559EE2D7241C}" srcId="{F7EE4C0A-2956-4169-99A8-627F9C634EA0}" destId="{60F3E30B-7DE2-4AB4-99EB-D5C871E9F725}" srcOrd="2" destOrd="0" parTransId="{BE4799D3-9524-4FC2-A175-FBBBB49B11E7}" sibTransId="{87F6FF84-4429-4009-A40A-03E87F1BC79C}"/>
    <dgm:cxn modelId="{312E4BAA-26EC-4FCD-9E60-79D56C2DFB25}" type="presOf" srcId="{A14D2088-D6CE-411C-94E7-743934C5640E}" destId="{4714FBA5-49E5-42B4-8C7C-2BF23598A1A2}" srcOrd="0" destOrd="0" presId="urn:microsoft.com/office/officeart/2005/8/layout/chevron2"/>
    <dgm:cxn modelId="{9854106F-DAB1-4B17-B120-29C6AD561E00}" srcId="{F7EE4C0A-2956-4169-99A8-627F9C634EA0}" destId="{F37A1C15-D9B0-42F1-842C-E9A8FBC25E1E}" srcOrd="0" destOrd="0" parTransId="{6C6598D0-788F-43FC-95D0-7940A20F6D58}" sibTransId="{69DD791E-FE94-4479-870A-2BD0CD48FC57}"/>
    <dgm:cxn modelId="{342810F9-A148-4915-9DE7-FC0F369F22F9}" type="presOf" srcId="{FD1671E5-8AEC-4855-8D8B-96EEC7B2FA0E}" destId="{4714FBA5-49E5-42B4-8C7C-2BF23598A1A2}" srcOrd="0" destOrd="1" presId="urn:microsoft.com/office/officeart/2005/8/layout/chevron2"/>
    <dgm:cxn modelId="{033A0F93-F33C-4BE0-B52A-B8F8C05AF821}" srcId="{60F3E30B-7DE2-4AB4-99EB-D5C871E9F725}" destId="{FD1671E5-8AEC-4855-8D8B-96EEC7B2FA0E}" srcOrd="1" destOrd="0" parTransId="{71E09345-F991-4AF9-B97E-3568B0407FA1}" sibTransId="{9830627D-A62A-4FCC-B21B-EB3ABA30F7A9}"/>
    <dgm:cxn modelId="{34EAE7BA-E257-4F18-A8C8-6C562BE7E7F6}" type="presOf" srcId="{C575568D-543E-404B-AC2C-9802262C5984}" destId="{C5E25011-048A-4327-9AC3-7B1FAFE775E9}" srcOrd="0" destOrd="1" presId="urn:microsoft.com/office/officeart/2005/8/layout/chevron2"/>
    <dgm:cxn modelId="{BAC41983-9782-4DE2-9A0A-4BAC10BEE85D}" type="presOf" srcId="{60F3E30B-7DE2-4AB4-99EB-D5C871E9F725}" destId="{CAFECA91-17E2-4449-99C5-9503E785AEA5}" srcOrd="0" destOrd="0" presId="urn:microsoft.com/office/officeart/2005/8/layout/chevron2"/>
    <dgm:cxn modelId="{A7097EF9-5DBE-4482-B4EA-77862E333CCA}" type="presOf" srcId="{F37A1C15-D9B0-42F1-842C-E9A8FBC25E1E}" destId="{92833AEF-3CEA-474B-8CB2-3F5F5F0478C1}" srcOrd="0" destOrd="0" presId="urn:microsoft.com/office/officeart/2005/8/layout/chevron2"/>
    <dgm:cxn modelId="{DA99BCC8-295C-4BA7-AAFD-698867E7E9EE}" type="presOf" srcId="{F7EE4C0A-2956-4169-99A8-627F9C634EA0}" destId="{7534E73F-0D49-421B-9ABE-3EF0CD3C4D46}" srcOrd="0" destOrd="0" presId="urn:microsoft.com/office/officeart/2005/8/layout/chevron2"/>
    <dgm:cxn modelId="{E267FDE6-782D-45BC-872F-81337691FC9F}" type="presParOf" srcId="{7534E73F-0D49-421B-9ABE-3EF0CD3C4D46}" destId="{E934EE81-4D01-423F-876E-C968812B1783}" srcOrd="0" destOrd="0" presId="urn:microsoft.com/office/officeart/2005/8/layout/chevron2"/>
    <dgm:cxn modelId="{B3E7665C-96A6-4C0B-A1CC-99FB4861ADA1}" type="presParOf" srcId="{E934EE81-4D01-423F-876E-C968812B1783}" destId="{92833AEF-3CEA-474B-8CB2-3F5F5F0478C1}" srcOrd="0" destOrd="0" presId="urn:microsoft.com/office/officeart/2005/8/layout/chevron2"/>
    <dgm:cxn modelId="{1086B91B-7415-4010-A86E-DC4C4F5224C4}" type="presParOf" srcId="{E934EE81-4D01-423F-876E-C968812B1783}" destId="{C5E25011-048A-4327-9AC3-7B1FAFE775E9}" srcOrd="1" destOrd="0" presId="urn:microsoft.com/office/officeart/2005/8/layout/chevron2"/>
    <dgm:cxn modelId="{7479F7A7-4B1D-46C4-BE49-5B2E6DF39D67}" type="presParOf" srcId="{7534E73F-0D49-421B-9ABE-3EF0CD3C4D46}" destId="{9881F1F4-C985-4B61-ACCE-D46E875D96F9}" srcOrd="1" destOrd="0" presId="urn:microsoft.com/office/officeart/2005/8/layout/chevron2"/>
    <dgm:cxn modelId="{E6B3244B-30F4-4DF3-995C-09127ACCDB1E}" type="presParOf" srcId="{7534E73F-0D49-421B-9ABE-3EF0CD3C4D46}" destId="{C6D97C2B-8D1C-448B-B59E-BEA8F69DD1F4}" srcOrd="2" destOrd="0" presId="urn:microsoft.com/office/officeart/2005/8/layout/chevron2"/>
    <dgm:cxn modelId="{89B3B118-E8C8-438D-99A7-878CC6972F89}" type="presParOf" srcId="{C6D97C2B-8D1C-448B-B59E-BEA8F69DD1F4}" destId="{FE37EC39-1300-4659-BC19-94138E2A8BA0}" srcOrd="0" destOrd="0" presId="urn:microsoft.com/office/officeart/2005/8/layout/chevron2"/>
    <dgm:cxn modelId="{FFB55C4C-1CD6-40C7-A780-135948BEC9D4}" type="presParOf" srcId="{C6D97C2B-8D1C-448B-B59E-BEA8F69DD1F4}" destId="{76E62452-3532-4469-8CAD-E51E2A0A7F53}" srcOrd="1" destOrd="0" presId="urn:microsoft.com/office/officeart/2005/8/layout/chevron2"/>
    <dgm:cxn modelId="{6D212065-3FE2-4891-8B2F-830AC18C1661}" type="presParOf" srcId="{7534E73F-0D49-421B-9ABE-3EF0CD3C4D46}" destId="{BD267404-EAB4-4DEB-806A-162759F681C0}" srcOrd="3" destOrd="0" presId="urn:microsoft.com/office/officeart/2005/8/layout/chevron2"/>
    <dgm:cxn modelId="{114655F4-9B40-456D-BEC7-F86AA22996AF}" type="presParOf" srcId="{7534E73F-0D49-421B-9ABE-3EF0CD3C4D46}" destId="{78AF0FAE-50A9-4FDF-9CA8-D1B671D66E87}" srcOrd="4" destOrd="0" presId="urn:microsoft.com/office/officeart/2005/8/layout/chevron2"/>
    <dgm:cxn modelId="{3F9B38A0-CBF6-4282-847D-A64A92280421}" type="presParOf" srcId="{78AF0FAE-50A9-4FDF-9CA8-D1B671D66E87}" destId="{CAFECA91-17E2-4449-99C5-9503E785AEA5}" srcOrd="0" destOrd="0" presId="urn:microsoft.com/office/officeart/2005/8/layout/chevron2"/>
    <dgm:cxn modelId="{1964CE31-CFA4-475A-83E6-0DA5795F8D5A}" type="presParOf" srcId="{78AF0FAE-50A9-4FDF-9CA8-D1B671D66E87}" destId="{4714FBA5-49E5-42B4-8C7C-2BF23598A1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EE4C0A-2956-4169-99A8-627F9C634EA0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37A1C15-D9B0-42F1-842C-E9A8FBC25E1E}">
      <dgm:prSet phldrT="[Tekst]" custT="1"/>
      <dgm:spPr/>
      <dgm:t>
        <a:bodyPr/>
        <a:lstStyle/>
        <a:p>
          <a:r>
            <a:rPr lang="pl-PL" sz="1600" dirty="0" smtClean="0">
              <a:latin typeface="Arial Black" pitchFamily="34" charset="0"/>
            </a:rPr>
            <a:t>!</a:t>
          </a:r>
          <a:endParaRPr lang="pl-PL" sz="1600" dirty="0">
            <a:latin typeface="Arial Black" pitchFamily="34" charset="0"/>
          </a:endParaRPr>
        </a:p>
      </dgm:t>
    </dgm:pt>
    <dgm:pt modelId="{6C6598D0-788F-43FC-95D0-7940A20F6D58}" type="parTrans" cxnId="{9854106F-DAB1-4B17-B120-29C6AD561E00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69DD791E-FE94-4479-870A-2BD0CD48FC57}" type="sibTrans" cxnId="{9854106F-DAB1-4B17-B120-29C6AD561E00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DF33CE42-B7EE-47F2-ABC0-42ECD751B9A2}">
      <dgm:prSet phldrT="[Tekst]" custT="1"/>
      <dgm:spPr/>
      <dgm:t>
        <a:bodyPr/>
        <a:lstStyle/>
        <a:p>
          <a:pPr algn="ctr"/>
          <a:endParaRPr lang="pl-PL" sz="1800" b="1" dirty="0">
            <a:latin typeface="Arial Black" pitchFamily="34" charset="0"/>
          </a:endParaRPr>
        </a:p>
      </dgm:t>
    </dgm:pt>
    <dgm:pt modelId="{B469BF43-9A7D-43DE-A2D4-B03E1491A861}" type="parTrans" cxnId="{4ECAA801-C97A-4EEB-AB6F-98E76FFA14E6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DC4AD3D1-76E7-417C-A8D4-567023945E84}" type="sibTrans" cxnId="{4ECAA801-C97A-4EEB-AB6F-98E76FFA14E6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B7B2FECE-5527-43D8-BE69-0D449DD8EDE7}">
      <dgm:prSet phldrT="[Tekst]" custT="1"/>
      <dgm:spPr/>
      <dgm:t>
        <a:bodyPr/>
        <a:lstStyle/>
        <a:p>
          <a:r>
            <a:rPr lang="pl-PL" sz="1600" dirty="0" smtClean="0">
              <a:latin typeface="Arial Black" pitchFamily="34" charset="0"/>
            </a:rPr>
            <a:t>!</a:t>
          </a:r>
          <a:endParaRPr lang="pl-PL" sz="1600" dirty="0">
            <a:latin typeface="Arial Black" pitchFamily="34" charset="0"/>
          </a:endParaRPr>
        </a:p>
      </dgm:t>
    </dgm:pt>
    <dgm:pt modelId="{112D4FB4-CC04-4277-81E3-56828C996D2F}" type="parTrans" cxnId="{EFF2E064-0088-411D-844D-22CB36CDA4A1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91DF9734-8F68-4914-897C-E659B417D722}" type="sibTrans" cxnId="{EFF2E064-0088-411D-844D-22CB36CDA4A1}">
      <dgm:prSet/>
      <dgm:spPr/>
      <dgm:t>
        <a:bodyPr/>
        <a:lstStyle/>
        <a:p>
          <a:endParaRPr lang="pl-PL" sz="1600">
            <a:latin typeface="Arial Black" pitchFamily="34" charset="0"/>
          </a:endParaRPr>
        </a:p>
      </dgm:t>
    </dgm:pt>
    <dgm:pt modelId="{F7F5CC5C-7586-4327-8805-C11056EC2EB1}">
      <dgm:prSet custT="1"/>
      <dgm:spPr/>
      <dgm:t>
        <a:bodyPr/>
        <a:lstStyle/>
        <a:p>
          <a:r>
            <a:rPr lang="pl-PL" sz="2000" dirty="0" smtClean="0"/>
            <a:t>osoby, </a:t>
          </a:r>
          <a:r>
            <a:rPr lang="pl-PL" sz="2000" u="none" dirty="0" smtClean="0"/>
            <a:t>które chcą otrzymać środki na działalność gospodarczą</a:t>
          </a:r>
          <a:r>
            <a:rPr lang="pl-PL" sz="2000" dirty="0" smtClean="0"/>
            <a:t>, która w okresie 12 kolejnych miesięcy przed przystąpieniem danej osoby do projektu prowadzona była przez członka rodziny, z wykorzystaniem zasobów materialnych (pomieszczenia, sprzęt itp.) stanowiących zaplecze dla tej działalności.</a:t>
          </a:r>
          <a:endParaRPr lang="pl-PL" sz="2000" dirty="0"/>
        </a:p>
      </dgm:t>
    </dgm:pt>
    <dgm:pt modelId="{677309BC-37D6-4224-97AF-78E70AB631DE}" type="parTrans" cxnId="{DCCB176A-4034-4137-9C46-95CFCAC58080}">
      <dgm:prSet/>
      <dgm:spPr/>
      <dgm:t>
        <a:bodyPr/>
        <a:lstStyle/>
        <a:p>
          <a:endParaRPr lang="pl-PL"/>
        </a:p>
      </dgm:t>
    </dgm:pt>
    <dgm:pt modelId="{394A0627-5099-4089-B6AD-0DEA7CBD7F79}" type="sibTrans" cxnId="{DCCB176A-4034-4137-9C46-95CFCAC58080}">
      <dgm:prSet/>
      <dgm:spPr/>
      <dgm:t>
        <a:bodyPr/>
        <a:lstStyle/>
        <a:p>
          <a:endParaRPr lang="pl-PL"/>
        </a:p>
      </dgm:t>
    </dgm:pt>
    <dgm:pt modelId="{31C74849-90A0-47A1-AEBD-BB5E6C9D92E1}">
      <dgm:prSet custT="1"/>
      <dgm:spPr/>
      <dgm:t>
        <a:bodyPr/>
        <a:lstStyle/>
        <a:p>
          <a:r>
            <a:rPr lang="pl-PL" sz="1800" dirty="0" smtClean="0"/>
            <a:t>osoby, które były w okresie 12 kolejnych miesięcy przed przystąpieniem do projektu członkami spółdzielni utworzonych na podstawie prawa spółdzielczego. Dopuszczalne jest uczestnictwo w projekcie wyłącznie osób będących członkami spółdzielni oszczędnościowo-pożyczkowych, spółdzielni </a:t>
          </a:r>
          <a:r>
            <a:rPr lang="pl-PL" sz="1800" dirty="0" err="1" smtClean="0"/>
            <a:t>budownictwa</a:t>
          </a:r>
          <a:r>
            <a:rPr lang="pl-PL" sz="1800" dirty="0" smtClean="0"/>
            <a:t> mieszkaniowego i banków spółdzielczych, jeżeli nie osiągają przychodu z tytułu tego członkostwa, </a:t>
          </a:r>
          <a:endParaRPr lang="pl-PL" sz="1800" dirty="0"/>
        </a:p>
      </dgm:t>
    </dgm:pt>
    <dgm:pt modelId="{22BF9D35-8823-4FDE-A997-2D65AFB2C8A1}" type="parTrans" cxnId="{6296A625-A5BC-4FB5-9A98-7D4AE12CFF15}">
      <dgm:prSet/>
      <dgm:spPr/>
      <dgm:t>
        <a:bodyPr/>
        <a:lstStyle/>
        <a:p>
          <a:endParaRPr lang="pl-PL"/>
        </a:p>
      </dgm:t>
    </dgm:pt>
    <dgm:pt modelId="{027DD6D1-54D8-4478-B53F-C80CF0C57EBB}" type="sibTrans" cxnId="{6296A625-A5BC-4FB5-9A98-7D4AE12CFF15}">
      <dgm:prSet/>
      <dgm:spPr/>
      <dgm:t>
        <a:bodyPr/>
        <a:lstStyle/>
        <a:p>
          <a:endParaRPr lang="pl-PL"/>
        </a:p>
      </dgm:t>
    </dgm:pt>
    <dgm:pt modelId="{7534E73F-0D49-421B-9ABE-3EF0CD3C4D46}" type="pres">
      <dgm:prSet presAssocID="{F7EE4C0A-2956-4169-99A8-627F9C634E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34EE81-4D01-423F-876E-C968812B1783}" type="pres">
      <dgm:prSet presAssocID="{F37A1C15-D9B0-42F1-842C-E9A8FBC25E1E}" presName="composite" presStyleCnt="0"/>
      <dgm:spPr/>
      <dgm:t>
        <a:bodyPr/>
        <a:lstStyle/>
        <a:p>
          <a:endParaRPr lang="pl-PL"/>
        </a:p>
      </dgm:t>
    </dgm:pt>
    <dgm:pt modelId="{92833AEF-3CEA-474B-8CB2-3F5F5F0478C1}" type="pres">
      <dgm:prSet presAssocID="{F37A1C15-D9B0-42F1-842C-E9A8FBC25E1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E25011-048A-4327-9AC3-7B1FAFE775E9}" type="pres">
      <dgm:prSet presAssocID="{F37A1C15-D9B0-42F1-842C-E9A8FBC25E1E}" presName="descendantText" presStyleLbl="alignAcc1" presStyleIdx="0" presStyleCnt="2" custScaleX="95183" custScaleY="1900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81F1F4-C985-4B61-ACCE-D46E875D96F9}" type="pres">
      <dgm:prSet presAssocID="{69DD791E-FE94-4479-870A-2BD0CD48FC57}" presName="sp" presStyleCnt="0"/>
      <dgm:spPr/>
      <dgm:t>
        <a:bodyPr/>
        <a:lstStyle/>
        <a:p>
          <a:endParaRPr lang="pl-PL"/>
        </a:p>
      </dgm:t>
    </dgm:pt>
    <dgm:pt modelId="{C6D97C2B-8D1C-448B-B59E-BEA8F69DD1F4}" type="pres">
      <dgm:prSet presAssocID="{B7B2FECE-5527-43D8-BE69-0D449DD8EDE7}" presName="composite" presStyleCnt="0"/>
      <dgm:spPr/>
      <dgm:t>
        <a:bodyPr/>
        <a:lstStyle/>
        <a:p>
          <a:endParaRPr lang="pl-PL"/>
        </a:p>
      </dgm:t>
    </dgm:pt>
    <dgm:pt modelId="{FE37EC39-1300-4659-BC19-94138E2A8BA0}" type="pres">
      <dgm:prSet presAssocID="{B7B2FECE-5527-43D8-BE69-0D449DD8EDE7}" presName="parentText" presStyleLbl="alignNode1" presStyleIdx="1" presStyleCnt="2" custLinFactNeighborX="5364" custLinFactNeighborY="2379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E62452-3532-4469-8CAD-E51E2A0A7F53}" type="pres">
      <dgm:prSet presAssocID="{B7B2FECE-5527-43D8-BE69-0D449DD8EDE7}" presName="descendantText" presStyleLbl="alignAcc1" presStyleIdx="1" presStyleCnt="2" custScaleX="87031" custScaleY="150528" custLinFactNeighborX="4769" custLinFactNeighborY="515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296A625-A5BC-4FB5-9A98-7D4AE12CFF15}" srcId="{F37A1C15-D9B0-42F1-842C-E9A8FBC25E1E}" destId="{31C74849-90A0-47A1-AEBD-BB5E6C9D92E1}" srcOrd="1" destOrd="0" parTransId="{22BF9D35-8823-4FDE-A997-2D65AFB2C8A1}" sibTransId="{027DD6D1-54D8-4478-B53F-C80CF0C57EBB}"/>
    <dgm:cxn modelId="{89036821-5977-4336-B0D6-7925BB06D086}" type="presOf" srcId="{B7B2FECE-5527-43D8-BE69-0D449DD8EDE7}" destId="{FE37EC39-1300-4659-BC19-94138E2A8BA0}" srcOrd="0" destOrd="0" presId="urn:microsoft.com/office/officeart/2005/8/layout/chevron2"/>
    <dgm:cxn modelId="{B28F2001-9ECB-4067-885C-FA514ECC6E0F}" type="presOf" srcId="{F7F5CC5C-7586-4327-8805-C11056EC2EB1}" destId="{76E62452-3532-4469-8CAD-E51E2A0A7F53}" srcOrd="0" destOrd="0" presId="urn:microsoft.com/office/officeart/2005/8/layout/chevron2"/>
    <dgm:cxn modelId="{9854106F-DAB1-4B17-B120-29C6AD561E00}" srcId="{F7EE4C0A-2956-4169-99A8-627F9C634EA0}" destId="{F37A1C15-D9B0-42F1-842C-E9A8FBC25E1E}" srcOrd="0" destOrd="0" parTransId="{6C6598D0-788F-43FC-95D0-7940A20F6D58}" sibTransId="{69DD791E-FE94-4479-870A-2BD0CD48FC57}"/>
    <dgm:cxn modelId="{F40BB120-2A7C-41D7-BBFC-12E9E7B0D308}" type="presOf" srcId="{DF33CE42-B7EE-47F2-ABC0-42ECD751B9A2}" destId="{C5E25011-048A-4327-9AC3-7B1FAFE775E9}" srcOrd="0" destOrd="0" presId="urn:microsoft.com/office/officeart/2005/8/layout/chevron2"/>
    <dgm:cxn modelId="{DCCB176A-4034-4137-9C46-95CFCAC58080}" srcId="{B7B2FECE-5527-43D8-BE69-0D449DD8EDE7}" destId="{F7F5CC5C-7586-4327-8805-C11056EC2EB1}" srcOrd="0" destOrd="0" parTransId="{677309BC-37D6-4224-97AF-78E70AB631DE}" sibTransId="{394A0627-5099-4089-B6AD-0DEA7CBD7F79}"/>
    <dgm:cxn modelId="{E0C99089-4532-4507-BE03-6D905459C584}" type="presOf" srcId="{31C74849-90A0-47A1-AEBD-BB5E6C9D92E1}" destId="{C5E25011-048A-4327-9AC3-7B1FAFE775E9}" srcOrd="0" destOrd="1" presId="urn:microsoft.com/office/officeart/2005/8/layout/chevron2"/>
    <dgm:cxn modelId="{4ECAA801-C97A-4EEB-AB6F-98E76FFA14E6}" srcId="{F37A1C15-D9B0-42F1-842C-E9A8FBC25E1E}" destId="{DF33CE42-B7EE-47F2-ABC0-42ECD751B9A2}" srcOrd="0" destOrd="0" parTransId="{B469BF43-9A7D-43DE-A2D4-B03E1491A861}" sibTransId="{DC4AD3D1-76E7-417C-A8D4-567023945E84}"/>
    <dgm:cxn modelId="{C34B3117-7437-4C94-938A-110C2D3E0E38}" type="presOf" srcId="{F37A1C15-D9B0-42F1-842C-E9A8FBC25E1E}" destId="{92833AEF-3CEA-474B-8CB2-3F5F5F0478C1}" srcOrd="0" destOrd="0" presId="urn:microsoft.com/office/officeart/2005/8/layout/chevron2"/>
    <dgm:cxn modelId="{85FB4B3D-4C81-4720-9553-57383D97AB76}" type="presOf" srcId="{F7EE4C0A-2956-4169-99A8-627F9C634EA0}" destId="{7534E73F-0D49-421B-9ABE-3EF0CD3C4D46}" srcOrd="0" destOrd="0" presId="urn:microsoft.com/office/officeart/2005/8/layout/chevron2"/>
    <dgm:cxn modelId="{EFF2E064-0088-411D-844D-22CB36CDA4A1}" srcId="{F7EE4C0A-2956-4169-99A8-627F9C634EA0}" destId="{B7B2FECE-5527-43D8-BE69-0D449DD8EDE7}" srcOrd="1" destOrd="0" parTransId="{112D4FB4-CC04-4277-81E3-56828C996D2F}" sibTransId="{91DF9734-8F68-4914-897C-E659B417D722}"/>
    <dgm:cxn modelId="{CDE435D4-6B7C-4D9E-A5C5-ED7DFD84692D}" type="presParOf" srcId="{7534E73F-0D49-421B-9ABE-3EF0CD3C4D46}" destId="{E934EE81-4D01-423F-876E-C968812B1783}" srcOrd="0" destOrd="0" presId="urn:microsoft.com/office/officeart/2005/8/layout/chevron2"/>
    <dgm:cxn modelId="{3D2F7042-7684-4F6F-B773-F43C1F811002}" type="presParOf" srcId="{E934EE81-4D01-423F-876E-C968812B1783}" destId="{92833AEF-3CEA-474B-8CB2-3F5F5F0478C1}" srcOrd="0" destOrd="0" presId="urn:microsoft.com/office/officeart/2005/8/layout/chevron2"/>
    <dgm:cxn modelId="{17C3A869-C2B6-4FDF-B025-A36504212075}" type="presParOf" srcId="{E934EE81-4D01-423F-876E-C968812B1783}" destId="{C5E25011-048A-4327-9AC3-7B1FAFE775E9}" srcOrd="1" destOrd="0" presId="urn:microsoft.com/office/officeart/2005/8/layout/chevron2"/>
    <dgm:cxn modelId="{8B6B8499-3DF0-4B43-9D88-02B057848C7E}" type="presParOf" srcId="{7534E73F-0D49-421B-9ABE-3EF0CD3C4D46}" destId="{9881F1F4-C985-4B61-ACCE-D46E875D96F9}" srcOrd="1" destOrd="0" presId="urn:microsoft.com/office/officeart/2005/8/layout/chevron2"/>
    <dgm:cxn modelId="{ACE0CABE-F155-49FB-9D00-917EE49169C7}" type="presParOf" srcId="{7534E73F-0D49-421B-9ABE-3EF0CD3C4D46}" destId="{C6D97C2B-8D1C-448B-B59E-BEA8F69DD1F4}" srcOrd="2" destOrd="0" presId="urn:microsoft.com/office/officeart/2005/8/layout/chevron2"/>
    <dgm:cxn modelId="{B8DA7D80-B60A-4BA1-9064-9C276C42504D}" type="presParOf" srcId="{C6D97C2B-8D1C-448B-B59E-BEA8F69DD1F4}" destId="{FE37EC39-1300-4659-BC19-94138E2A8BA0}" srcOrd="0" destOrd="0" presId="urn:microsoft.com/office/officeart/2005/8/layout/chevron2"/>
    <dgm:cxn modelId="{577FBA7C-A812-4A65-BAF9-50C9B8080CE5}" type="presParOf" srcId="{C6D97C2B-8D1C-448B-B59E-BEA8F69DD1F4}" destId="{76E62452-3532-4469-8CAD-E51E2A0A7F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33AEF-3CEA-474B-8CB2-3F5F5F0478C1}">
      <dsp:nvSpPr>
        <dsp:cNvPr id="0" name=""/>
        <dsp:cNvSpPr/>
      </dsp:nvSpPr>
      <dsp:spPr>
        <a:xfrm rot="5400000">
          <a:off x="-240171" y="333764"/>
          <a:ext cx="1601140" cy="112079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 Black" pitchFamily="34" charset="0"/>
            </a:rPr>
            <a:t>!</a:t>
          </a:r>
          <a:endParaRPr lang="pl-PL" sz="2000" kern="1200" dirty="0">
            <a:latin typeface="Arial Black" pitchFamily="34" charset="0"/>
          </a:endParaRPr>
        </a:p>
      </dsp:txBody>
      <dsp:txXfrm rot="5400000">
        <a:off x="-240171" y="333764"/>
        <a:ext cx="1601140" cy="1120798"/>
      </dsp:txXfrm>
    </dsp:sp>
    <dsp:sp modelId="{C5E25011-048A-4327-9AC3-7B1FAFE775E9}">
      <dsp:nvSpPr>
        <dsp:cNvPr id="0" name=""/>
        <dsp:cNvSpPr/>
      </dsp:nvSpPr>
      <dsp:spPr>
        <a:xfrm rot="5400000">
          <a:off x="4396512" y="-3182121"/>
          <a:ext cx="1040741" cy="75921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osoby, które nie kwalifikują się do grupy wskazanej jako możliwa do objęcia wsparciem tzn. nie spełniają wymaganych kryteriów uczestnictwa,</a:t>
          </a:r>
          <a:endParaRPr lang="pl-PL" sz="2000" b="1" kern="1200" dirty="0">
            <a:latin typeface="Arial Black" pitchFamily="34" charset="0"/>
          </a:endParaRPr>
        </a:p>
      </dsp:txBody>
      <dsp:txXfrm rot="5400000">
        <a:off x="4396512" y="-3182121"/>
        <a:ext cx="1040741" cy="7592169"/>
      </dsp:txXfrm>
    </dsp:sp>
    <dsp:sp modelId="{FE37EC39-1300-4659-BC19-94138E2A8BA0}">
      <dsp:nvSpPr>
        <dsp:cNvPr id="0" name=""/>
        <dsp:cNvSpPr/>
      </dsp:nvSpPr>
      <dsp:spPr>
        <a:xfrm rot="5400000">
          <a:off x="-240171" y="2494405"/>
          <a:ext cx="1601140" cy="112079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 Black" pitchFamily="34" charset="0"/>
            </a:rPr>
            <a:t>!</a:t>
          </a:r>
          <a:endParaRPr lang="pl-PL" sz="2000" kern="1200" dirty="0">
            <a:latin typeface="Arial Black" pitchFamily="34" charset="0"/>
          </a:endParaRPr>
        </a:p>
      </dsp:txBody>
      <dsp:txXfrm rot="5400000">
        <a:off x="-240171" y="2494405"/>
        <a:ext cx="1601140" cy="1120798"/>
      </dsp:txXfrm>
    </dsp:sp>
    <dsp:sp modelId="{76E62452-3532-4469-8CAD-E51E2A0A7F53}">
      <dsp:nvSpPr>
        <dsp:cNvPr id="0" name=""/>
        <dsp:cNvSpPr/>
      </dsp:nvSpPr>
      <dsp:spPr>
        <a:xfrm rot="5400000">
          <a:off x="3686237" y="-1021480"/>
          <a:ext cx="2461290" cy="75921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osoby, które posiadały wpis do CEIDG, były zarejestrowane jako przedsiębiorcy w KRS lub prowadziły działalność gospodarczą na podstawie odrębnych przepisów w okresie 12 miesięcy poprzedzających dzień przystąpienia do projektu; w przypadku osób, które zamknęły działalność gospodarczą, Uczestnikiem projektu mogą być te osoby, jeśli minął okres co najmniej 12 miesięcy od dnia zamknięcia działalności gospodarczej do dnia poprzedzającego przystąpienie do projektu,</a:t>
          </a:r>
          <a:endParaRPr lang="pl-PL" sz="2000" kern="1200" dirty="0">
            <a:latin typeface="Arial Black" pitchFamily="34" charset="0"/>
          </a:endParaRPr>
        </a:p>
      </dsp:txBody>
      <dsp:txXfrm rot="5400000">
        <a:off x="3686237" y="-1021480"/>
        <a:ext cx="2461290" cy="7592169"/>
      </dsp:txXfrm>
    </dsp:sp>
    <dsp:sp modelId="{CAFECA91-17E2-4449-99C5-9503E785AEA5}">
      <dsp:nvSpPr>
        <dsp:cNvPr id="0" name=""/>
        <dsp:cNvSpPr/>
      </dsp:nvSpPr>
      <dsp:spPr>
        <a:xfrm rot="5400000">
          <a:off x="-240171" y="4234069"/>
          <a:ext cx="1601140" cy="112079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 Black" pitchFamily="34" charset="0"/>
            </a:rPr>
            <a:t>!</a:t>
          </a:r>
        </a:p>
      </dsp:txBody>
      <dsp:txXfrm rot="5400000">
        <a:off x="-240171" y="4234069"/>
        <a:ext cx="1601140" cy="1120798"/>
      </dsp:txXfrm>
    </dsp:sp>
    <dsp:sp modelId="{4714FBA5-49E5-42B4-8C7C-2BF23598A1A2}">
      <dsp:nvSpPr>
        <dsp:cNvPr id="0" name=""/>
        <dsp:cNvSpPr/>
      </dsp:nvSpPr>
      <dsp:spPr>
        <a:xfrm rot="5400000">
          <a:off x="4303325" y="1494721"/>
          <a:ext cx="1319586" cy="7068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zawiesiły lub miały zawieszoną działalność gospodarczą na podstawie przepisów o Centralnej Ewidencji i Informacji o Działalności Gospodarczej lub o Krajowym Rejestrze Sądowym w okresie 12 miesięcy poprzedzających dzień przystąpienia do projektu,</a:t>
          </a:r>
          <a:endParaRPr lang="pl-PL" sz="1800" kern="1200" dirty="0">
            <a:latin typeface="Arial Black" pitchFamily="34" charset="0"/>
          </a:endParaRPr>
        </a:p>
      </dsp:txBody>
      <dsp:txXfrm rot="5400000">
        <a:off x="4303325" y="1494721"/>
        <a:ext cx="1319586" cy="70682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33AEF-3CEA-474B-8CB2-3F5F5F0478C1}">
      <dsp:nvSpPr>
        <dsp:cNvPr id="0" name=""/>
        <dsp:cNvSpPr/>
      </dsp:nvSpPr>
      <dsp:spPr>
        <a:xfrm rot="5400000">
          <a:off x="-197577" y="296132"/>
          <a:ext cx="1317183" cy="92202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 Black" pitchFamily="34" charset="0"/>
            </a:rPr>
            <a:t>!</a:t>
          </a:r>
          <a:endParaRPr lang="pl-PL" sz="1800" kern="1200" dirty="0">
            <a:latin typeface="Arial Black" pitchFamily="34" charset="0"/>
          </a:endParaRPr>
        </a:p>
      </dsp:txBody>
      <dsp:txXfrm rot="5400000">
        <a:off x="-197577" y="296132"/>
        <a:ext cx="1317183" cy="922028"/>
      </dsp:txXfrm>
    </dsp:sp>
    <dsp:sp modelId="{C5E25011-048A-4327-9AC3-7B1FAFE775E9}">
      <dsp:nvSpPr>
        <dsp:cNvPr id="0" name=""/>
        <dsp:cNvSpPr/>
      </dsp:nvSpPr>
      <dsp:spPr>
        <a:xfrm rot="5400000">
          <a:off x="4317405" y="-3296822"/>
          <a:ext cx="856169" cy="7646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zamierzają założyć rolniczą działalność gospodarczą i równocześnie podlegać  ubezpieczeniu społecznemu rolników zgodnie z ustawą z dnia 20 grudnia 1990 r. o ubezpieczeniu społecznym rolników,</a:t>
          </a:r>
          <a:endParaRPr lang="pl-PL" sz="1800" b="1" kern="1200" dirty="0">
            <a:latin typeface="Arial Black" pitchFamily="34" charset="0"/>
          </a:endParaRPr>
        </a:p>
      </dsp:txBody>
      <dsp:txXfrm rot="5400000">
        <a:off x="4317405" y="-3296822"/>
        <a:ext cx="856169" cy="7646923"/>
      </dsp:txXfrm>
    </dsp:sp>
    <dsp:sp modelId="{FE37EC39-1300-4659-BC19-94138E2A8BA0}">
      <dsp:nvSpPr>
        <dsp:cNvPr id="0" name=""/>
        <dsp:cNvSpPr/>
      </dsp:nvSpPr>
      <dsp:spPr>
        <a:xfrm rot="5400000">
          <a:off x="-197577" y="1486058"/>
          <a:ext cx="1317183" cy="922028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 Black" pitchFamily="34" charset="0"/>
            </a:rPr>
            <a:t>!</a:t>
          </a:r>
          <a:endParaRPr lang="pl-PL" sz="1800" kern="1200" dirty="0">
            <a:latin typeface="Arial Black" pitchFamily="34" charset="0"/>
          </a:endParaRPr>
        </a:p>
      </dsp:txBody>
      <dsp:txXfrm rot="5400000">
        <a:off x="-197577" y="1486058"/>
        <a:ext cx="1317183" cy="922028"/>
      </dsp:txXfrm>
    </dsp:sp>
    <dsp:sp modelId="{76E62452-3532-4469-8CAD-E51E2A0A7F53}">
      <dsp:nvSpPr>
        <dsp:cNvPr id="0" name=""/>
        <dsp:cNvSpPr/>
      </dsp:nvSpPr>
      <dsp:spPr>
        <a:xfrm rot="5400000">
          <a:off x="4480659" y="-1994256"/>
          <a:ext cx="529660" cy="74216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zamierzają założyć działalność komorniczą zgodnie z ustawą z dnia 22 marca 2018 r. o komornikach sądowych,</a:t>
          </a:r>
          <a:endParaRPr lang="pl-PL" sz="1800" kern="1200" dirty="0">
            <a:latin typeface="Arial Black" pitchFamily="34" charset="0"/>
          </a:endParaRPr>
        </a:p>
      </dsp:txBody>
      <dsp:txXfrm rot="5400000">
        <a:off x="4480659" y="-1994256"/>
        <a:ext cx="529660" cy="7421645"/>
      </dsp:txXfrm>
    </dsp:sp>
    <dsp:sp modelId="{CAFECA91-17E2-4449-99C5-9503E785AEA5}">
      <dsp:nvSpPr>
        <dsp:cNvPr id="0" name=""/>
        <dsp:cNvSpPr/>
      </dsp:nvSpPr>
      <dsp:spPr>
        <a:xfrm rot="5400000">
          <a:off x="-197577" y="3731727"/>
          <a:ext cx="1317183" cy="922028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 Black" pitchFamily="34" charset="0"/>
            </a:rPr>
            <a:t>!</a:t>
          </a:r>
        </a:p>
      </dsp:txBody>
      <dsp:txXfrm rot="5400000">
        <a:off x="-197577" y="3731727"/>
        <a:ext cx="1317183" cy="922028"/>
      </dsp:txXfrm>
    </dsp:sp>
    <dsp:sp modelId="{4714FBA5-49E5-42B4-8C7C-2BF23598A1A2}">
      <dsp:nvSpPr>
        <dsp:cNvPr id="0" name=""/>
        <dsp:cNvSpPr/>
      </dsp:nvSpPr>
      <dsp:spPr>
        <a:xfrm rot="5400000">
          <a:off x="3261663" y="-79507"/>
          <a:ext cx="2967653" cy="7646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nie zapoznały się z niniejszym Regulaminem i nie zaakceptowały jego warunków,</a:t>
          </a:r>
          <a:endParaRPr lang="pl-PL" sz="1800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 zatrudnione w rozumieniu Kodeksu Pracy w ciągu ostatnich 3 lat, u Beneficjenta lub wykonawcy (o ile jest on już znany) w ramach projektu, a także osoby, które łączy lub łączyło powinowactwo z Beneficjentem/ wykonawcą lub pracownikiem Beneficjenta, partnera lub wykonawcy uczestniczącymi w procesie rekrutacji i oceny biznesplanów,</a:t>
          </a:r>
          <a:endParaRPr lang="pl-PL" sz="1800" kern="1200" dirty="0">
            <a:latin typeface="Arial Black" pitchFamily="34" charset="0"/>
          </a:endParaRPr>
        </a:p>
      </dsp:txBody>
      <dsp:txXfrm rot="5400000">
        <a:off x="3261663" y="-79507"/>
        <a:ext cx="2967653" cy="76469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33AEF-3CEA-474B-8CB2-3F5F5F0478C1}">
      <dsp:nvSpPr>
        <dsp:cNvPr id="0" name=""/>
        <dsp:cNvSpPr/>
      </dsp:nvSpPr>
      <dsp:spPr>
        <a:xfrm rot="5400000">
          <a:off x="-234654" y="489543"/>
          <a:ext cx="1564363" cy="109505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Arial Black" pitchFamily="34" charset="0"/>
            </a:rPr>
            <a:t>!</a:t>
          </a:r>
          <a:endParaRPr lang="pl-PL" sz="1600" kern="1200" dirty="0">
            <a:latin typeface="Arial Black" pitchFamily="34" charset="0"/>
          </a:endParaRPr>
        </a:p>
      </dsp:txBody>
      <dsp:txXfrm rot="5400000">
        <a:off x="-234654" y="489543"/>
        <a:ext cx="1564363" cy="1095054"/>
      </dsp:txXfrm>
    </dsp:sp>
    <dsp:sp modelId="{C5E25011-048A-4327-9AC3-7B1FAFE775E9}">
      <dsp:nvSpPr>
        <dsp:cNvPr id="0" name=""/>
        <dsp:cNvSpPr/>
      </dsp:nvSpPr>
      <dsp:spPr>
        <a:xfrm rot="5400000">
          <a:off x="3939343" y="-2793621"/>
          <a:ext cx="1425279" cy="71138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b="1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 karane za przestępstwa przeciwko obrotowi gospodarczemu w rozumieniu Ustawy z dnia 6 czerwca 1997 r. Kodeks Karny oraz nie korzystające z pełni praw publicznych i nieposiadające pełnej zdolności do czynności prawnych,</a:t>
          </a:r>
          <a:endParaRPr lang="pl-PL" sz="1800" kern="1200" dirty="0"/>
        </a:p>
      </dsp:txBody>
      <dsp:txXfrm rot="5400000">
        <a:off x="3939343" y="-2793621"/>
        <a:ext cx="1425279" cy="7113857"/>
      </dsp:txXfrm>
    </dsp:sp>
    <dsp:sp modelId="{FE37EC39-1300-4659-BC19-94138E2A8BA0}">
      <dsp:nvSpPr>
        <dsp:cNvPr id="0" name=""/>
        <dsp:cNvSpPr/>
      </dsp:nvSpPr>
      <dsp:spPr>
        <a:xfrm rot="5400000">
          <a:off x="-234654" y="2227439"/>
          <a:ext cx="1564363" cy="109505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Arial Black" pitchFamily="34" charset="0"/>
            </a:rPr>
            <a:t>!</a:t>
          </a:r>
          <a:endParaRPr lang="pl-PL" sz="1600" kern="1200" dirty="0">
            <a:latin typeface="Arial Black" pitchFamily="34" charset="0"/>
          </a:endParaRPr>
        </a:p>
      </dsp:txBody>
      <dsp:txXfrm rot="5400000">
        <a:off x="-234654" y="2227439"/>
        <a:ext cx="1564363" cy="1095054"/>
      </dsp:txXfrm>
    </dsp:sp>
    <dsp:sp modelId="{76E62452-3532-4469-8CAD-E51E2A0A7F53}">
      <dsp:nvSpPr>
        <dsp:cNvPr id="0" name=""/>
        <dsp:cNvSpPr/>
      </dsp:nvSpPr>
      <dsp:spPr>
        <a:xfrm rot="5400000">
          <a:off x="3816906" y="-1055725"/>
          <a:ext cx="1670153" cy="71138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posiadają na dzień przystąpienia do projektu zaległości w regulowaniu zobowiązań cywilnoprawnych,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smtClean="0"/>
            <a:t>osoby karane, posiadające zakaz dostępu do środków, o których mowa w art. 5 ust. 3 pkt 1 i 4 Ustawy z dnia 27 sierpnia 2009 r. o finansach publicznych,</a:t>
          </a:r>
          <a:endParaRPr lang="pl-PL" sz="1800" kern="1200" dirty="0"/>
        </a:p>
      </dsp:txBody>
      <dsp:txXfrm rot="5400000">
        <a:off x="3816906" y="-1055725"/>
        <a:ext cx="1670153" cy="7113857"/>
      </dsp:txXfrm>
    </dsp:sp>
    <dsp:sp modelId="{CAFECA91-17E2-4449-99C5-9503E785AEA5}">
      <dsp:nvSpPr>
        <dsp:cNvPr id="0" name=""/>
        <dsp:cNvSpPr/>
      </dsp:nvSpPr>
      <dsp:spPr>
        <a:xfrm rot="5400000">
          <a:off x="-234654" y="4092231"/>
          <a:ext cx="1564363" cy="109505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Arial Black" pitchFamily="34" charset="0"/>
            </a:rPr>
            <a:t>!</a:t>
          </a:r>
        </a:p>
      </dsp:txBody>
      <dsp:txXfrm rot="5400000">
        <a:off x="-234654" y="4092231"/>
        <a:ext cx="1564363" cy="1095054"/>
      </dsp:txXfrm>
    </dsp:sp>
    <dsp:sp modelId="{4714FBA5-49E5-42B4-8C7C-2BF23598A1A2}">
      <dsp:nvSpPr>
        <dsp:cNvPr id="0" name=""/>
        <dsp:cNvSpPr/>
      </dsp:nvSpPr>
      <dsp:spPr>
        <a:xfrm rot="5400000">
          <a:off x="3690010" y="953706"/>
          <a:ext cx="1923945" cy="71138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otrzymały pomoc publiczną dotyczącą tych samych kosztów </a:t>
          </a:r>
          <a:r>
            <a:rPr lang="pl-PL" sz="1800" kern="1200" dirty="0" err="1" smtClean="0"/>
            <a:t>kwalifikowalnych</a:t>
          </a:r>
          <a:r>
            <a:rPr lang="pl-PL" sz="1800" kern="1200" dirty="0" smtClean="0"/>
            <a:t>, o które będą się ubiegać w ramach Projektu,</a:t>
          </a:r>
          <a:endParaRPr lang="pl-PL" sz="1800" kern="1200" dirty="0"/>
        </a:p>
      </dsp:txBody>
      <dsp:txXfrm rot="5400000">
        <a:off x="3690010" y="953706"/>
        <a:ext cx="1923945" cy="71138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33AEF-3CEA-474B-8CB2-3F5F5F0478C1}">
      <dsp:nvSpPr>
        <dsp:cNvPr id="0" name=""/>
        <dsp:cNvSpPr/>
      </dsp:nvSpPr>
      <dsp:spPr>
        <a:xfrm rot="5400000">
          <a:off x="-230270" y="301924"/>
          <a:ext cx="1535138" cy="10745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 Black" pitchFamily="34" charset="0"/>
            </a:rPr>
            <a:t>!</a:t>
          </a:r>
          <a:endParaRPr lang="pl-PL" sz="1800" kern="1200" dirty="0">
            <a:latin typeface="Arial Black" pitchFamily="34" charset="0"/>
          </a:endParaRPr>
        </a:p>
      </dsp:txBody>
      <dsp:txXfrm rot="5400000">
        <a:off x="-230270" y="301924"/>
        <a:ext cx="1535138" cy="1074597"/>
      </dsp:txXfrm>
    </dsp:sp>
    <dsp:sp modelId="{C5E25011-048A-4327-9AC3-7B1FAFE775E9}">
      <dsp:nvSpPr>
        <dsp:cNvPr id="0" name=""/>
        <dsp:cNvSpPr/>
      </dsp:nvSpPr>
      <dsp:spPr>
        <a:xfrm rot="5400000">
          <a:off x="4070826" y="-1556067"/>
          <a:ext cx="997840" cy="6990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b="1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odbywają karę pozbawienia wolności, z wyjątkiem osób objętych dozorem elektronicznym,</a:t>
          </a:r>
          <a:endParaRPr lang="pl-PL" sz="1800" kern="1200" dirty="0"/>
        </a:p>
      </dsp:txBody>
      <dsp:txXfrm rot="5400000">
        <a:off x="4070826" y="-1556067"/>
        <a:ext cx="997840" cy="6990298"/>
      </dsp:txXfrm>
    </dsp:sp>
    <dsp:sp modelId="{FE37EC39-1300-4659-BC19-94138E2A8BA0}">
      <dsp:nvSpPr>
        <dsp:cNvPr id="0" name=""/>
        <dsp:cNvSpPr/>
      </dsp:nvSpPr>
      <dsp:spPr>
        <a:xfrm rot="5400000">
          <a:off x="-230270" y="1814448"/>
          <a:ext cx="1535138" cy="10745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 Black" pitchFamily="34" charset="0"/>
            </a:rPr>
            <a:t>!</a:t>
          </a:r>
          <a:endParaRPr lang="pl-PL" sz="1800" kern="1200" dirty="0">
            <a:latin typeface="Arial Black" pitchFamily="34" charset="0"/>
          </a:endParaRPr>
        </a:p>
      </dsp:txBody>
      <dsp:txXfrm rot="5400000">
        <a:off x="-230270" y="1814448"/>
        <a:ext cx="1535138" cy="1074597"/>
      </dsp:txXfrm>
    </dsp:sp>
    <dsp:sp modelId="{76E62452-3532-4469-8CAD-E51E2A0A7F53}">
      <dsp:nvSpPr>
        <dsp:cNvPr id="0" name=""/>
        <dsp:cNvSpPr/>
      </dsp:nvSpPr>
      <dsp:spPr>
        <a:xfrm rot="5400000">
          <a:off x="3399004" y="517179"/>
          <a:ext cx="2288217" cy="65292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w okresie 12 kolejnych miesięcy przed przystąpieniem do projektu były wspólnikami spółek osobowych prawa handlowego (spółki jawnej, spółki partnerskiej, spółki komandytowej, spółki komandytowo-akcyjnej), spółek cywilnych,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/>
        </a:p>
      </dsp:txBody>
      <dsp:txXfrm rot="5400000">
        <a:off x="3399004" y="517179"/>
        <a:ext cx="2288217" cy="6529288"/>
      </dsp:txXfrm>
    </dsp:sp>
    <dsp:sp modelId="{CAFECA91-17E2-4449-99C5-9503E785AEA5}">
      <dsp:nvSpPr>
        <dsp:cNvPr id="0" name=""/>
        <dsp:cNvSpPr/>
      </dsp:nvSpPr>
      <dsp:spPr>
        <a:xfrm rot="5400000">
          <a:off x="-230270" y="3808054"/>
          <a:ext cx="1535138" cy="10745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 Black" pitchFamily="34" charset="0"/>
            </a:rPr>
            <a:t>!</a:t>
          </a:r>
        </a:p>
      </dsp:txBody>
      <dsp:txXfrm rot="5400000">
        <a:off x="-230270" y="3808054"/>
        <a:ext cx="1535138" cy="1074597"/>
      </dsp:txXfrm>
    </dsp:sp>
    <dsp:sp modelId="{4714FBA5-49E5-42B4-8C7C-2BF23598A1A2}">
      <dsp:nvSpPr>
        <dsp:cNvPr id="0" name=""/>
        <dsp:cNvSpPr/>
      </dsp:nvSpPr>
      <dsp:spPr>
        <a:xfrm rot="5400000">
          <a:off x="4110555" y="-2860500"/>
          <a:ext cx="970599" cy="69380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smtClean="0"/>
            <a:t>osoby, które nie wyraziły zgody na przetwarzanie swoich danych osobowych w celu realizacji monitoringu i ewaluacji projektu,</a:t>
          </a:r>
          <a:endParaRPr lang="pl-PL" sz="1800" kern="1200" dirty="0"/>
        </a:p>
      </dsp:txBody>
      <dsp:txXfrm rot="5400000">
        <a:off x="4110555" y="-2860500"/>
        <a:ext cx="970599" cy="693808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33AEF-3CEA-474B-8CB2-3F5F5F0478C1}">
      <dsp:nvSpPr>
        <dsp:cNvPr id="0" name=""/>
        <dsp:cNvSpPr/>
      </dsp:nvSpPr>
      <dsp:spPr>
        <a:xfrm rot="5400000">
          <a:off x="-244410" y="983398"/>
          <a:ext cx="2144782" cy="150134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Arial Black" pitchFamily="34" charset="0"/>
            </a:rPr>
            <a:t>!</a:t>
          </a:r>
          <a:endParaRPr lang="pl-PL" sz="1600" kern="1200" dirty="0">
            <a:latin typeface="Arial Black" pitchFamily="34" charset="0"/>
          </a:endParaRPr>
        </a:p>
      </dsp:txBody>
      <dsp:txXfrm rot="5400000">
        <a:off x="-244410" y="983398"/>
        <a:ext cx="2144782" cy="1501347"/>
      </dsp:txXfrm>
    </dsp:sp>
    <dsp:sp modelId="{C5E25011-048A-4327-9AC3-7B1FAFE775E9}">
      <dsp:nvSpPr>
        <dsp:cNvPr id="0" name=""/>
        <dsp:cNvSpPr/>
      </dsp:nvSpPr>
      <dsp:spPr>
        <a:xfrm rot="5400000">
          <a:off x="3463522" y="-1696415"/>
          <a:ext cx="2649796" cy="6110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b="1" kern="1200" dirty="0"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osoby, które były w okresie 12 kolejnych miesięcy przed przystąpieniem do projektu członkami spółdzielni utworzonych na podstawie prawa spółdzielczego. Dopuszczalne jest uczestnictwo w projekcie wyłącznie osób będących członkami spółdzielni oszczędnościowo-pożyczkowych, spółdzielni </a:t>
          </a:r>
          <a:r>
            <a:rPr lang="pl-PL" sz="1800" kern="1200" dirty="0" err="1" smtClean="0"/>
            <a:t>budownictwa</a:t>
          </a:r>
          <a:r>
            <a:rPr lang="pl-PL" sz="1800" kern="1200" dirty="0" smtClean="0"/>
            <a:t> mieszkaniowego i banków spółdzielczych, jeżeli nie osiągają przychodu z tytułu tego członkostwa, </a:t>
          </a:r>
          <a:endParaRPr lang="pl-PL" sz="1800" kern="1200" dirty="0"/>
        </a:p>
      </dsp:txBody>
      <dsp:txXfrm rot="5400000">
        <a:off x="3463522" y="-1696415"/>
        <a:ext cx="2649796" cy="6110303"/>
      </dsp:txXfrm>
    </dsp:sp>
    <dsp:sp modelId="{FE37EC39-1300-4659-BC19-94138E2A8BA0}">
      <dsp:nvSpPr>
        <dsp:cNvPr id="0" name=""/>
        <dsp:cNvSpPr/>
      </dsp:nvSpPr>
      <dsp:spPr>
        <a:xfrm rot="5400000">
          <a:off x="-163877" y="3289502"/>
          <a:ext cx="2144782" cy="1501347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Arial Black" pitchFamily="34" charset="0"/>
            </a:rPr>
            <a:t>!</a:t>
          </a:r>
          <a:endParaRPr lang="pl-PL" sz="1600" kern="1200" dirty="0">
            <a:latin typeface="Arial Black" pitchFamily="34" charset="0"/>
          </a:endParaRPr>
        </a:p>
      </dsp:txBody>
      <dsp:txXfrm rot="5400000">
        <a:off x="-163877" y="3289502"/>
        <a:ext cx="2144782" cy="1501347"/>
      </dsp:txXfrm>
    </dsp:sp>
    <dsp:sp modelId="{76E62452-3532-4469-8CAD-E51E2A0A7F53}">
      <dsp:nvSpPr>
        <dsp:cNvPr id="0" name=""/>
        <dsp:cNvSpPr/>
      </dsp:nvSpPr>
      <dsp:spPr>
        <a:xfrm rot="5400000">
          <a:off x="4045306" y="1269814"/>
          <a:ext cx="2098523" cy="55869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osoby, </a:t>
          </a:r>
          <a:r>
            <a:rPr lang="pl-PL" sz="2000" u="none" kern="1200" dirty="0" smtClean="0"/>
            <a:t>które chcą otrzymać środki na działalność gospodarczą</a:t>
          </a:r>
          <a:r>
            <a:rPr lang="pl-PL" sz="2000" kern="1200" dirty="0" smtClean="0"/>
            <a:t>, która w okresie 12 kolejnych miesięcy przed przystąpieniem danej osoby do projektu prowadzona była przez członka rodziny, z wykorzystaniem zasobów materialnych (pomieszczenia, sprzęt itp.) stanowiących zaplecze dla tej działalności.</a:t>
          </a:r>
          <a:endParaRPr lang="pl-PL" sz="2000" kern="1200" dirty="0"/>
        </a:p>
      </dsp:txBody>
      <dsp:txXfrm rot="5400000">
        <a:off x="4045306" y="1269814"/>
        <a:ext cx="2098523" cy="5586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4269F-D538-4DB2-8904-E664167923D8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A8DD2-1BCF-48F7-B2A2-8B863716700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3F0AB8-BA20-4976-BECC-5D66D9ADC8DE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agłówka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mtClean="0"/>
              <a:t>Projekt współfinansowany przez Unię Europejską w ramach Europejskiego Funduszu Społecznego</a:t>
            </a:r>
          </a:p>
        </p:txBody>
      </p:sp>
      <p:sp>
        <p:nvSpPr>
          <p:cNvPr id="35843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584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2B987-3457-467C-BB64-886B668B775A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agłówka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mtClean="0"/>
              <a:t>Projekt współfinansowany przez Unię Europejską w ramach Europejskiego Funduszu Społecznego</a:t>
            </a:r>
          </a:p>
        </p:txBody>
      </p:sp>
      <p:sp>
        <p:nvSpPr>
          <p:cNvPr id="35843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584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2B987-3457-467C-BB64-886B668B775A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agłówka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mtClean="0"/>
              <a:t>Projekt współfinansowany przez Unię Europejską w ramach Europejskiego Funduszu Społecznego</a:t>
            </a:r>
          </a:p>
        </p:txBody>
      </p:sp>
      <p:sp>
        <p:nvSpPr>
          <p:cNvPr id="35843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584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2B987-3457-467C-BB64-886B668B775A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agłówka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mtClean="0"/>
              <a:t>Projekt współfinansowany przez Unię Europejską w ramach Europejskiego Funduszu Społecznego</a:t>
            </a:r>
          </a:p>
        </p:txBody>
      </p:sp>
      <p:sp>
        <p:nvSpPr>
          <p:cNvPr id="35843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584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2B987-3457-467C-BB64-886B668B775A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agłówka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mtClean="0"/>
              <a:t>Projekt współfinansowany przez Unię Europejską w ramach Europejskiego Funduszu Społecznego</a:t>
            </a:r>
          </a:p>
        </p:txBody>
      </p:sp>
      <p:sp>
        <p:nvSpPr>
          <p:cNvPr id="35843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584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2B987-3457-467C-BB64-886B668B775A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A8DD2-1BCF-48F7-B2A2-8B8637167002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DE230-C3C0-4ACF-A793-80C9D867999D}" type="datetimeFigureOut">
              <a:rPr lang="pl-PL" smtClean="0"/>
              <a:pPr/>
              <a:t>2021-07-19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A782-4163-4E43-8606-0673D4C46E1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arr.pl/wsparcie-dla-przedsiebiorczych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zus.pl/wzory-formularzy/pracujacy/wnioski-ubezpieczonego/-/publisher/details/1/wniosek-us-7/US_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malgorzata.rogoza@darr.pl" TargetMode="External"/><Relationship Id="rId2" Type="http://schemas.openxmlformats.org/officeDocument/2006/relationships/hyperlink" Target="mailto:mariola.stanislawczyk@darr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800" b="1" dirty="0"/>
              <a:t>„Wsparcie dla Przedsiębiorczych”</a:t>
            </a:r>
            <a:endParaRPr lang="pl-PL" sz="2800" dirty="0"/>
          </a:p>
          <a:p>
            <a:pPr algn="ctr">
              <a:buNone/>
            </a:pPr>
            <a:r>
              <a:rPr lang="pl-PL" sz="2800" b="1" dirty="0" smtClean="0"/>
              <a:t>projekt nr</a:t>
            </a:r>
            <a:r>
              <a:rPr lang="pl-PL" sz="2800" dirty="0" smtClean="0"/>
              <a:t> </a:t>
            </a:r>
            <a:r>
              <a:rPr lang="pl-PL" sz="2400" b="1" dirty="0" smtClean="0"/>
              <a:t>RPDS.08.03.00-02-0058/20</a:t>
            </a:r>
            <a:endParaRPr lang="pl-PL" sz="2800" b="1" dirty="0" smtClean="0"/>
          </a:p>
          <a:p>
            <a:pPr algn="ctr">
              <a:buNone/>
            </a:pPr>
            <a:endParaRPr lang="pl-PL" sz="2600" b="1" dirty="0" smtClean="0"/>
          </a:p>
          <a:p>
            <a:pPr algn="ctr">
              <a:buNone/>
            </a:pPr>
            <a:r>
              <a:rPr lang="pl-PL" sz="2600" b="1" dirty="0" smtClean="0"/>
              <a:t>Beneficjent</a:t>
            </a:r>
            <a:r>
              <a:rPr lang="pl-PL" sz="2600" b="1" dirty="0"/>
              <a:t>: Dolnośląska Agencja Rozwoju Regionalnego S. A.</a:t>
            </a:r>
            <a:endParaRPr lang="pl-PL" sz="2600" dirty="0"/>
          </a:p>
          <a:p>
            <a:pPr algn="ctr">
              <a:buNone/>
            </a:pPr>
            <a:r>
              <a:rPr lang="pl-PL" sz="2800" b="1" dirty="0"/>
              <a:t/>
            </a:r>
            <a:br>
              <a:rPr lang="pl-PL" sz="2800" b="1" dirty="0"/>
            </a:br>
            <a:endParaRPr lang="pl-PL" sz="2800" dirty="0"/>
          </a:p>
          <a:p>
            <a:pPr algn="ctr">
              <a:buNone/>
            </a:pPr>
            <a:r>
              <a:rPr lang="pl-PL" sz="2000" b="1" dirty="0"/>
              <a:t>Oś Priorytetowa </a:t>
            </a:r>
            <a:r>
              <a:rPr lang="pl-PL" sz="2000" b="1" dirty="0" smtClean="0"/>
              <a:t>8. </a:t>
            </a:r>
            <a:r>
              <a:rPr lang="pl-PL" sz="2000" b="1" dirty="0"/>
              <a:t>Rynek pracy</a:t>
            </a:r>
            <a:endParaRPr lang="pl-PL" sz="2000" dirty="0"/>
          </a:p>
          <a:p>
            <a:pPr>
              <a:buNone/>
            </a:pPr>
            <a:r>
              <a:rPr lang="pl-PL" sz="2000" b="1" dirty="0" smtClean="0"/>
              <a:t>  Działanie </a:t>
            </a:r>
            <a:r>
              <a:rPr lang="pl-PL" sz="2000" b="1" dirty="0"/>
              <a:t>8.3</a:t>
            </a:r>
            <a:r>
              <a:rPr lang="pl-PL" sz="2000" dirty="0"/>
              <a:t> </a:t>
            </a:r>
            <a:r>
              <a:rPr lang="pl-PL" sz="2000" b="1" dirty="0" err="1"/>
              <a:t>Samozatrudnienie</a:t>
            </a:r>
            <a:r>
              <a:rPr lang="pl-PL" sz="2000" b="1" dirty="0"/>
              <a:t>, przedsiębiorczość oraz tworzenie nowych miejsc pracy Regionalny Program Operacyjny Województwa Dolnośląskiego 2014-2020</a:t>
            </a:r>
            <a:endParaRPr lang="pl-PL" sz="2000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904656" cy="1031238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92280" y="5589240"/>
            <a:ext cx="1884815" cy="99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-4.88437E-6 L -0.27066 -4.8843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	Z </a:t>
            </a:r>
            <a:r>
              <a:rPr lang="pl-PL" dirty="0"/>
              <a:t>uwagi na pandemię i konieczność przeciwdziałania kryzysowi społeczno - gospodarczemu wywołanemu COVID, projekt zakłada, że </a:t>
            </a:r>
            <a:r>
              <a:rPr lang="pl-PL" b="1" u="sng" dirty="0"/>
              <a:t>wszyscy Uczestnicy Projektu, którzy utracili zatrudnienie po </a:t>
            </a:r>
            <a:r>
              <a:rPr lang="pl-PL" b="1" u="sng" dirty="0" smtClean="0"/>
              <a:t>01.03.2020r., </a:t>
            </a:r>
            <a:r>
              <a:rPr lang="pl-PL" b="1" u="sng" dirty="0"/>
              <a:t>otrzymają środki finansowe na rozwój przedsiębiorczości i rozpoczną prowadzenie działalności gospodarczej (pod warunkiem spełnienia warunków formalnych, pozytywnej oceny Wniosku o przyznanie środków finansowych na rozwój przedsiębiorczości).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276872"/>
            <a:ext cx="7715200" cy="38492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Działalność gospodarcza </a:t>
            </a:r>
            <a:r>
              <a:rPr lang="pl-PL" b="1" dirty="0" smtClean="0">
                <a:solidFill>
                  <a:srgbClr val="0070C0"/>
                </a:solidFill>
              </a:rPr>
              <a:t>rozpoczynana przez Uczestników/</a:t>
            </a:r>
            <a:r>
              <a:rPr lang="pl-PL" b="1" dirty="0" err="1" smtClean="0">
                <a:solidFill>
                  <a:srgbClr val="0070C0"/>
                </a:solidFill>
              </a:rPr>
              <a:t>czki</a:t>
            </a:r>
            <a:r>
              <a:rPr lang="pl-PL" b="1" dirty="0" smtClean="0"/>
              <a:t> projektu musi być zarejestrowana na obszarze </a:t>
            </a:r>
            <a:r>
              <a:rPr lang="pl-PL" b="1" u="sng" dirty="0" smtClean="0">
                <a:solidFill>
                  <a:srgbClr val="0070C0"/>
                </a:solidFill>
              </a:rPr>
              <a:t>województwa dolnośląskiego</a:t>
            </a:r>
            <a:r>
              <a:rPr lang="pl-PL" b="1" u="sng" dirty="0" smtClean="0"/>
              <a:t> </a:t>
            </a:r>
            <a:r>
              <a:rPr lang="pl-PL" b="1" dirty="0" smtClean="0"/>
              <a:t>i może być prowadzona w formie: </a:t>
            </a:r>
          </a:p>
          <a:p>
            <a:r>
              <a:rPr lang="pl-PL" b="1" i="1" dirty="0" smtClean="0">
                <a:solidFill>
                  <a:srgbClr val="0070C0"/>
                </a:solidFill>
              </a:rPr>
              <a:t>osoby fizycznej prowadzącej działalność gospodarczą, </a:t>
            </a:r>
          </a:p>
          <a:p>
            <a:r>
              <a:rPr lang="pl-PL" b="1" i="1" dirty="0" smtClean="0">
                <a:solidFill>
                  <a:srgbClr val="0070C0"/>
                </a:solidFill>
              </a:rPr>
              <a:t>spółki cywilnej,</a:t>
            </a:r>
          </a:p>
          <a:p>
            <a:r>
              <a:rPr lang="pl-PL" b="1" i="1" dirty="0" smtClean="0">
                <a:solidFill>
                  <a:srgbClr val="0070C0"/>
                </a:solidFill>
              </a:rPr>
              <a:t>spółdzielni lub spółdzielni socjalnej</a:t>
            </a:r>
            <a:r>
              <a:rPr lang="pl-PL" b="1" dirty="0" smtClean="0"/>
              <a:t>. </a:t>
            </a:r>
            <a:endParaRPr lang="pl-PL" b="1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Picture 17" descr="BD0666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293096"/>
            <a:ext cx="1800200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95536" y="2060848"/>
            <a:ext cx="8280920" cy="3561259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pl-PL" b="1" dirty="0" smtClean="0"/>
              <a:t>ETAP </a:t>
            </a:r>
            <a:r>
              <a:rPr lang="pl-PL" b="1" dirty="0"/>
              <a:t>1:</a:t>
            </a:r>
            <a:r>
              <a:rPr lang="pl-PL" dirty="0"/>
              <a:t>  </a:t>
            </a:r>
            <a:endParaRPr lang="pl-PL" dirty="0" smtClean="0"/>
          </a:p>
          <a:p>
            <a:pPr lvl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nabór </a:t>
            </a:r>
            <a:r>
              <a:rPr lang="pl-PL" b="1" dirty="0">
                <a:solidFill>
                  <a:srgbClr val="FF0000"/>
                </a:solidFill>
              </a:rPr>
              <a:t>dokumentów rekrutacyjnych oraz ocena formalna i merytoryczna dokumentów rekrutacyjnych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I Runda naboru: od 21.07.2021 r. do 03.08.2021</a:t>
            </a:r>
            <a:r>
              <a:rPr lang="pl-PL" dirty="0" smtClean="0"/>
              <a:t> </a:t>
            </a:r>
          </a:p>
          <a:p>
            <a:pPr algn="ctr">
              <a:buNone/>
            </a:pPr>
            <a:r>
              <a:rPr lang="pl-PL" dirty="0" err="1" smtClean="0">
                <a:hlinkClick r:id="rId2"/>
              </a:rPr>
              <a:t>www.darr.pl</a:t>
            </a:r>
            <a:r>
              <a:rPr lang="pl-PL" dirty="0" smtClean="0">
                <a:hlinkClick r:id="rId2"/>
              </a:rPr>
              <a:t>/</a:t>
            </a:r>
            <a:r>
              <a:rPr lang="pl-PL" dirty="0" err="1" smtClean="0">
                <a:hlinkClick r:id="rId2"/>
              </a:rPr>
              <a:t>wsparcie-dla-przedsiebiorczych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REKRUTACJA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204864"/>
            <a:ext cx="7715200" cy="3921299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pl-PL" dirty="0" smtClean="0"/>
              <a:t>	W </a:t>
            </a:r>
            <a:r>
              <a:rPr lang="pl-PL" dirty="0"/>
              <a:t>uzasadnionych przypadkach, zwłaszcza </a:t>
            </a:r>
            <a:r>
              <a:rPr lang="pl-PL" u="sng" dirty="0"/>
              <a:t>w przypadku wpłynięcia niewystarczającej liczby zgłoszeń </a:t>
            </a:r>
            <a:r>
              <a:rPr lang="pl-PL" dirty="0"/>
              <a:t>lub braku możliwości wyłonienia pełnej liczby Uczestników Projektu Beneficjent </a:t>
            </a:r>
            <a:r>
              <a:rPr lang="pl-PL" b="1" dirty="0"/>
              <a:t>zastrzega sobie prawo do wydłużenia rundy lub ogłoszenia dodatkowego naboru dokumentów. </a:t>
            </a:r>
          </a:p>
          <a:p>
            <a:pPr lvl="0">
              <a:buNone/>
            </a:pPr>
            <a:r>
              <a:rPr lang="pl-PL" dirty="0" smtClean="0"/>
              <a:t>	</a:t>
            </a:r>
          </a:p>
          <a:p>
            <a:pPr lvl="0">
              <a:buNone/>
            </a:pPr>
            <a:r>
              <a:rPr lang="pl-PL" dirty="0"/>
              <a:t>	</a:t>
            </a:r>
            <a:r>
              <a:rPr lang="pl-PL" u="sng" dirty="0" smtClean="0"/>
              <a:t>W </a:t>
            </a:r>
            <a:r>
              <a:rPr lang="pl-PL" u="sng" dirty="0"/>
              <a:t>przypadku wpłynięcia liczby wniosków dwukrotnie przekraczającej planowaną liczbę </a:t>
            </a:r>
            <a:r>
              <a:rPr lang="pl-PL" dirty="0"/>
              <a:t>Uczestników Projektu zaplanowanych na daną rundę, Beneficjent </a:t>
            </a:r>
            <a:r>
              <a:rPr lang="pl-PL" b="1" dirty="0"/>
              <a:t>zastrzega sobie prawo do skrócenia długości danej rundy naboru</a:t>
            </a:r>
            <a:r>
              <a:rPr lang="pl-PL" dirty="0"/>
              <a:t>. Beneficjent poinformuje o terminie zakończenia przyjmowania formularzy rekrutacyjnych na stronie internetowej co najmniej 1 dzień przed zakończeniem naboru formularzy.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REKRUTACJA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406531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b="1" dirty="0"/>
              <a:t>Dokumenty </a:t>
            </a:r>
            <a:r>
              <a:rPr lang="pl-PL" b="1" dirty="0" smtClean="0"/>
              <a:t>rekrutacyjne </a:t>
            </a:r>
            <a:r>
              <a:rPr lang="pl-PL" dirty="0" smtClean="0"/>
              <a:t>należy </a:t>
            </a:r>
            <a:r>
              <a:rPr lang="pl-PL" dirty="0"/>
              <a:t>składać w terminie naboru ogłoszonego przez Beneficjenta w Biurze projektu oraz na stronie internetowej </a:t>
            </a:r>
            <a:r>
              <a:rPr lang="pl-PL" dirty="0" smtClean="0"/>
              <a:t>projektu</a:t>
            </a:r>
            <a:endParaRPr lang="pl-PL" dirty="0"/>
          </a:p>
          <a:p>
            <a:pPr lvl="0"/>
            <a:r>
              <a:rPr lang="pl-PL" dirty="0"/>
              <a:t>Na etapie składania </a:t>
            </a:r>
            <a:r>
              <a:rPr lang="pl-PL" b="1" i="1" dirty="0"/>
              <a:t>Formularza rekrutacyjnego</a:t>
            </a:r>
            <a:r>
              <a:rPr lang="pl-PL" b="1" dirty="0"/>
              <a:t> </a:t>
            </a:r>
            <a:r>
              <a:rPr lang="pl-PL" dirty="0"/>
              <a:t>wystarczające jest złożenie stosownych oświadczeń potwierdzających spełnienie kryteriów grupy docelowej projektu (stanowiących część </a:t>
            </a:r>
            <a:r>
              <a:rPr lang="pl-PL" i="1" dirty="0"/>
              <a:t>Formularza rekrutacyjnego</a:t>
            </a:r>
            <a:r>
              <a:rPr lang="pl-PL" dirty="0"/>
              <a:t>). </a:t>
            </a:r>
            <a:endParaRPr lang="pl-PL" dirty="0" smtClean="0"/>
          </a:p>
          <a:p>
            <a:pPr lvl="0" algn="ctr">
              <a:buNone/>
            </a:pPr>
            <a:endParaRPr lang="pl-PL" sz="3100" i="1" dirty="0" smtClean="0"/>
          </a:p>
          <a:p>
            <a:pPr lvl="0" algn="ctr">
              <a:buNone/>
            </a:pPr>
            <a:r>
              <a:rPr lang="pl-PL" sz="3100" i="1" dirty="0" smtClean="0"/>
              <a:t>Natomiast </a:t>
            </a:r>
            <a:r>
              <a:rPr lang="pl-PL" sz="3100" i="1" dirty="0"/>
              <a:t>odpowiednie dokumenty </a:t>
            </a:r>
            <a:r>
              <a:rPr lang="pl-PL" sz="3100" i="1" dirty="0" smtClean="0"/>
              <a:t>potwierdzające spełnianie </a:t>
            </a:r>
            <a:r>
              <a:rPr lang="pl-PL" sz="3100" i="1" dirty="0"/>
              <a:t>warunków udziału w projekcie w postaci np. zaświadczeń, orzeczeń, itp. Kandydat/tka jest zobowiązany/a przedłożyć przed  rozpoczęciem udziału w pierwszej formie wsparcia. Niepotwierdzenie </a:t>
            </a:r>
            <a:r>
              <a:rPr lang="pl-PL" sz="3100" i="1" dirty="0" err="1"/>
              <a:t>kwalifikowalności</a:t>
            </a:r>
            <a:r>
              <a:rPr lang="pl-PL" sz="3100" i="1" dirty="0"/>
              <a:t> kandydata/</a:t>
            </a:r>
            <a:r>
              <a:rPr lang="pl-PL" sz="3100" i="1" dirty="0" err="1"/>
              <a:t>tki</a:t>
            </a:r>
            <a:r>
              <a:rPr lang="pl-PL" sz="3100" i="1" dirty="0"/>
              <a:t> uniemożliwia uczestnictwo w projekcie</a:t>
            </a:r>
            <a:r>
              <a:rPr lang="pl-PL" i="1" dirty="0"/>
              <a:t>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REKRUTACJA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060848"/>
            <a:ext cx="7787208" cy="4065315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pl-PL" b="1" dirty="0"/>
              <a:t>Dokumentami potwierdzającymi spełnianie warunków udziału w projekcie są m.in</a:t>
            </a:r>
            <a:r>
              <a:rPr lang="pl-PL" dirty="0"/>
              <a:t>.:</a:t>
            </a:r>
          </a:p>
          <a:p>
            <a:pPr lvl="1"/>
            <a:r>
              <a:rPr lang="pl-PL" dirty="0"/>
              <a:t>w przypadku osób zarejestrowanych w urzędach pracy jako bezrobotne </a:t>
            </a:r>
            <a:r>
              <a:rPr lang="pl-PL" u="sng" dirty="0"/>
              <a:t>- urzędowe zaświadczenie z </a:t>
            </a:r>
            <a:r>
              <a:rPr lang="pl-PL" u="sng" dirty="0" smtClean="0"/>
              <a:t>PUP</a:t>
            </a:r>
            <a:r>
              <a:rPr lang="pl-PL" dirty="0" smtClean="0"/>
              <a:t>, </a:t>
            </a:r>
            <a:endParaRPr lang="pl-PL" dirty="0"/>
          </a:p>
          <a:p>
            <a:pPr lvl="1"/>
            <a:r>
              <a:rPr lang="pl-PL" dirty="0"/>
              <a:t>w przypadku osób pracujących - umowa poświadczająca zatrudnienie lub zaświadczenie o zatrudnieniu oraz zaświadczenie o wysokości zarobków za miesiąc poprzedzający przystąpienie do </a:t>
            </a:r>
            <a:r>
              <a:rPr lang="pl-PL" dirty="0" smtClean="0"/>
              <a:t>projektu,</a:t>
            </a:r>
            <a:endParaRPr lang="pl-PL" dirty="0"/>
          </a:p>
          <a:p>
            <a:pPr lvl="1"/>
            <a:r>
              <a:rPr lang="pl-PL" dirty="0"/>
              <a:t>w przypadku osób z niepełnosprawnością - odpowiednie orzeczenie lub inny dokumentu poświadczający stan </a:t>
            </a:r>
            <a:r>
              <a:rPr lang="pl-PL" dirty="0" smtClean="0"/>
              <a:t>zdrowia,</a:t>
            </a:r>
            <a:endParaRPr lang="pl-PL" dirty="0"/>
          </a:p>
          <a:p>
            <a:pPr lvl="1"/>
            <a:r>
              <a:rPr lang="pl-PL" dirty="0"/>
              <a:t>w przypadku pozostałych osób, np. osób biernych zawodowo, bezrobotnych które nie figurują w publicznych rejestrach (niezarejestrowanych w urzędzie pracy) – zaświadczenie z ZUS w zakresie braku odprowadzenia składek.</a:t>
            </a:r>
            <a:r>
              <a:rPr lang="pl-PL" strike="sngStrike" dirty="0"/>
              <a:t> </a:t>
            </a:r>
            <a:endParaRPr lang="pl-PL" dirty="0"/>
          </a:p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b="1" i="1" dirty="0" smtClean="0"/>
              <a:t>Zaświadczenia</a:t>
            </a:r>
            <a:r>
              <a:rPr lang="pl-PL" b="1" i="1" dirty="0"/>
              <a:t>, o których mowa </a:t>
            </a:r>
            <a:r>
              <a:rPr lang="pl-PL" b="1" i="1" dirty="0" smtClean="0"/>
              <a:t>powyżej traktowane </a:t>
            </a:r>
            <a:r>
              <a:rPr lang="pl-PL" b="1" i="1" dirty="0"/>
              <a:t>są jako aktualne w okresie 30 dni od daty ich wystawienia.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Picture 17" descr="BD0666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5970" y="5589240"/>
            <a:ext cx="1278030" cy="1108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ole tekstowe 7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REKRUTACJA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971600" y="2060848"/>
            <a:ext cx="7704856" cy="406531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Zaświadczenia</a:t>
            </a:r>
            <a:r>
              <a:rPr lang="pl-PL" b="1" dirty="0"/>
              <a:t>, o których mowa </a:t>
            </a:r>
            <a:r>
              <a:rPr lang="pl-PL" b="1" dirty="0" smtClean="0"/>
              <a:t>powyżej traktowane </a:t>
            </a:r>
            <a:r>
              <a:rPr lang="pl-PL" b="1" dirty="0"/>
              <a:t>są jako aktualne w okresie 30 dni od daty ich wystawienia</a:t>
            </a:r>
            <a:r>
              <a:rPr lang="pl-PL" b="1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Wydanie zaświadczenia z ZUS:</a:t>
            </a:r>
          </a:p>
          <a:p>
            <a:r>
              <a:rPr lang="pl-PL" dirty="0" smtClean="0"/>
              <a:t>Kandydat/</a:t>
            </a:r>
            <a:r>
              <a:rPr lang="pl-PL" dirty="0" err="1" smtClean="0"/>
              <a:t>ka</a:t>
            </a:r>
            <a:r>
              <a:rPr lang="pl-PL" dirty="0" smtClean="0"/>
              <a:t> </a:t>
            </a:r>
            <a:r>
              <a:rPr lang="pl-PL" b="1" dirty="0" smtClean="0"/>
              <a:t>składa do ZUS </a:t>
            </a:r>
            <a:r>
              <a:rPr lang="pl-PL" dirty="0" smtClean="0"/>
              <a:t>wniosek o wydanie zaświadczenia. </a:t>
            </a:r>
            <a:r>
              <a:rPr lang="pl-PL" b="1" dirty="0" smtClean="0"/>
              <a:t>Druk US-7 </a:t>
            </a:r>
            <a:r>
              <a:rPr lang="pl-PL" dirty="0" smtClean="0"/>
              <a:t>można znaleźć między innymi na stronie: </a:t>
            </a:r>
            <a:r>
              <a:rPr lang="pl-PL" dirty="0" smtClean="0">
                <a:hlinkClick r:id="rId2"/>
              </a:rPr>
              <a:t>https://www.zus.pl/wzory-formularzy/pracujacy/wnioski-ubezpieczonego/-/publisher/details/1/wniosek-us-7/US_7</a:t>
            </a:r>
            <a:r>
              <a:rPr lang="pl-PL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Kandydat/</a:t>
            </a:r>
            <a:r>
              <a:rPr lang="pl-PL" dirty="0" err="1" smtClean="0"/>
              <a:t>ka</a:t>
            </a:r>
            <a:r>
              <a:rPr lang="pl-PL" dirty="0" smtClean="0"/>
              <a:t> może również </a:t>
            </a:r>
            <a:r>
              <a:rPr lang="pl-PL" b="1" dirty="0" smtClean="0"/>
              <a:t>samodzielnie wygenerować dane </a:t>
            </a:r>
            <a:r>
              <a:rPr lang="pl-PL" dirty="0" smtClean="0"/>
              <a:t>z konta ubezpieczonego korzystając z Platformy Usług Elektronicznych ZUS. Wydruk taki powinien obejmować przynajmniej informacje o braku tytułu do odprowadzania składek na ubezpieczenia społeczne w związku z zatrudnieniem lub wykonywaniem innej pracy zarobkowej przez uczestnika.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grpSp>
        <p:nvGrpSpPr>
          <p:cNvPr id="7" name="Group 66"/>
          <p:cNvGrpSpPr/>
          <p:nvPr/>
        </p:nvGrpSpPr>
        <p:grpSpPr>
          <a:xfrm>
            <a:off x="179512" y="1916832"/>
            <a:ext cx="864096" cy="1138040"/>
            <a:chOff x="1775123" y="2571749"/>
            <a:chExt cx="936104" cy="113804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56656" y="2571749"/>
              <a:ext cx="720080" cy="934841"/>
            </a:xfrm>
            <a:prstGeom prst="rect">
              <a:avLst/>
            </a:prstGeom>
            <a:noFill/>
            <a:ln w="63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</p:pic>
        <p:sp>
          <p:nvSpPr>
            <p:cNvPr id="9" name="Rectangle 30"/>
            <p:cNvSpPr/>
            <p:nvPr/>
          </p:nvSpPr>
          <p:spPr bwMode="auto">
            <a:xfrm>
              <a:off x="1775123" y="3277741"/>
              <a:ext cx="936104" cy="432048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endParaRPr>
            </a:p>
          </p:txBody>
        </p:sp>
      </p:grpSp>
      <p:sp>
        <p:nvSpPr>
          <p:cNvPr id="10" name="pole tekstowe 9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REKRUTACJA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2204864"/>
            <a:ext cx="8424936" cy="39212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dirty="0" smtClean="0"/>
              <a:t>	</a:t>
            </a:r>
            <a:r>
              <a:rPr lang="pl-PL" sz="3000" b="1" dirty="0" smtClean="0"/>
              <a:t>Osoby </a:t>
            </a:r>
            <a:r>
              <a:rPr lang="pl-PL" sz="3000" b="1" dirty="0"/>
              <a:t>zainteresowane uczestnictwem w projekcie składają dokumenty rekrutacyjne w formie papierowej lub </a:t>
            </a:r>
            <a:r>
              <a:rPr lang="pl-PL" sz="3000" b="1" dirty="0" smtClean="0"/>
              <a:t>elektronicznej.  </a:t>
            </a:r>
          </a:p>
          <a:p>
            <a:pPr lvl="0">
              <a:buNone/>
            </a:pPr>
            <a:endParaRPr lang="pl-PL" sz="3000" dirty="0" smtClean="0"/>
          </a:p>
          <a:p>
            <a:pPr lvl="0">
              <a:buNone/>
            </a:pPr>
            <a:r>
              <a:rPr lang="pl-PL" sz="2800" b="1" i="1" dirty="0" smtClean="0"/>
              <a:t>Osobiście </a:t>
            </a:r>
            <a:r>
              <a:rPr lang="pl-PL" sz="2800" b="1" i="1" dirty="0"/>
              <a:t>dokumenty można składać w Biurze Projektu</a:t>
            </a:r>
            <a:r>
              <a:rPr lang="pl-PL" sz="2800" dirty="0"/>
              <a:t>: </a:t>
            </a:r>
          </a:p>
          <a:p>
            <a:pPr algn="ctr">
              <a:buNone/>
            </a:pPr>
            <a:r>
              <a:rPr lang="pl-PL" sz="3000" dirty="0"/>
              <a:t>ul. Szczawieńska 2, 58-310 Szczawno – Zdrój, </a:t>
            </a:r>
          </a:p>
          <a:p>
            <a:pPr algn="ctr">
              <a:buNone/>
            </a:pPr>
            <a:r>
              <a:rPr lang="pl-PL" sz="3000" dirty="0"/>
              <a:t>od poniedziałku do piątku w godz. od 7.30 do </a:t>
            </a:r>
            <a:r>
              <a:rPr lang="pl-PL" sz="3000" dirty="0" smtClean="0"/>
              <a:t>15.30</a:t>
            </a:r>
            <a:endParaRPr lang="pl-PL" sz="3000" dirty="0"/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REKRUTACJA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204864"/>
            <a:ext cx="7931224" cy="39212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</a:rPr>
              <a:t>REKRUTACJA – PROCES OCENY I KWALIFIKOWANIA DO UDZIAŁU:</a:t>
            </a:r>
          </a:p>
          <a:p>
            <a:pPr>
              <a:buNone/>
            </a:pPr>
            <a:endParaRPr lang="pl-PL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pl-PL" b="1" dirty="0" smtClean="0"/>
              <a:t>ETAP 1:</a:t>
            </a:r>
          </a:p>
          <a:p>
            <a:pPr>
              <a:buFont typeface="Wingdings" pitchFamily="2" charset="2"/>
              <a:buChar char="v"/>
            </a:pPr>
            <a:r>
              <a:rPr lang="pl-PL" b="1" dirty="0" smtClean="0"/>
              <a:t>Ocena formalna dokumentów rekrutacyjnych</a:t>
            </a:r>
          </a:p>
          <a:p>
            <a:pPr>
              <a:buFont typeface="Wingdings" pitchFamily="2" charset="2"/>
              <a:buChar char="v"/>
            </a:pPr>
            <a:r>
              <a:rPr lang="pl-PL" b="1" dirty="0" smtClean="0"/>
              <a:t>Ocena merytoryczna pomysłu na biznes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ETAP </a:t>
            </a:r>
            <a:r>
              <a:rPr lang="pl-PL" b="1" dirty="0"/>
              <a:t>2:</a:t>
            </a:r>
            <a:r>
              <a:rPr lang="pl-PL" dirty="0"/>
              <a:t> </a:t>
            </a: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b="1" dirty="0" smtClean="0"/>
              <a:t>rozmowa </a:t>
            </a:r>
            <a:r>
              <a:rPr lang="pl-PL" b="1" dirty="0"/>
              <a:t>z Doradcą Zawodowym </a:t>
            </a:r>
            <a:r>
              <a:rPr lang="pl-PL" dirty="0"/>
              <a:t>weryfikująca predyspozycje do samodzielnego założenia i prowadzenia działalności gospodarczej</a:t>
            </a:r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REKRUTACJA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060848"/>
            <a:ext cx="7931224" cy="406531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u="sng" dirty="0" smtClean="0"/>
              <a:t>ZAKWALIFIKOWANIE DO UDZIAŁU W PROJEKCIE</a:t>
            </a:r>
          </a:p>
          <a:p>
            <a:pPr>
              <a:buNone/>
            </a:pPr>
            <a:r>
              <a:rPr lang="pl-PL" dirty="0" smtClean="0"/>
              <a:t>	Osoby </a:t>
            </a:r>
            <a:r>
              <a:rPr lang="pl-PL" dirty="0"/>
              <a:t>zakwalifikowane do udziału w projekcie są zobowiązane dostarczyć do Biura Projektu, w terminie wskazanym przez Beneficjenta w informacji o zakwalifikowaniu do projektu, dokumentów niezbędnych do potwierdzenia statusu kwalifikującego uczestnika do udziału w projekcie.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Pierwsza </a:t>
            </a:r>
            <a:r>
              <a:rPr lang="pl-PL" dirty="0"/>
              <a:t>forma wsparcia rozpoczyna się pierwszego dnia szkolenia. W przypadku osób zwolnionych z udziału w szkoleniach za datę rozpoczęcia udziału w projekcie uznaję się datę wypłaty środków na rozpoczęcie działalności gospodarczej. </a:t>
            </a:r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REKRUTACJA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8" descr="MP:Users:Marta:Desktop:zrobic:UNIWERSYTET EKONOMICZNY:18_prezentacja PP:01_studia magisterski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2094830"/>
            <a:ext cx="2438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9" descr="MP:Users:Marta:Desktop:zrobic:UNIWERSYTET EKONOMICZNY:18_prezentacja PP:02_ksztalcenia ustawiczn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3380704"/>
            <a:ext cx="2438400" cy="141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0" descr="MP:Users:Marta:Desktop:zrobic:UNIWERSYTET EKONOMICZNY:18_prezentacja PP:03_wzmocnienie potencjalu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4797152"/>
            <a:ext cx="241176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chemat blokowy: proces 20"/>
          <p:cNvSpPr>
            <a:spLocks noChangeArrowheads="1"/>
          </p:cNvSpPr>
          <p:nvPr/>
        </p:nvSpPr>
        <p:spPr bwMode="auto">
          <a:xfrm>
            <a:off x="2438400" y="1484783"/>
            <a:ext cx="477416" cy="1892747"/>
          </a:xfrm>
          <a:prstGeom prst="flowChartProcess">
            <a:avLst/>
          </a:prstGeom>
          <a:gradFill rotWithShape="1">
            <a:gsLst>
              <a:gs pos="0">
                <a:srgbClr val="0E819D"/>
              </a:gs>
              <a:gs pos="80000">
                <a:srgbClr val="16AACE"/>
              </a:gs>
              <a:gs pos="100000">
                <a:srgbClr val="13ADD3"/>
              </a:gs>
            </a:gsLst>
            <a:lin ang="16200000"/>
          </a:gradFill>
          <a:ln w="9525" algn="ctr">
            <a:solidFill>
              <a:srgbClr val="28A0BE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pl-P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2" name="Schemat blokowy: proces 21"/>
          <p:cNvSpPr>
            <a:spLocks noChangeArrowheads="1"/>
          </p:cNvSpPr>
          <p:nvPr/>
        </p:nvSpPr>
        <p:spPr bwMode="auto">
          <a:xfrm>
            <a:off x="2438400" y="3377530"/>
            <a:ext cx="477416" cy="1419622"/>
          </a:xfrm>
          <a:prstGeom prst="flowChartProcess">
            <a:avLst/>
          </a:prstGeom>
          <a:solidFill>
            <a:srgbClr val="973799"/>
          </a:solidFill>
          <a:ln w="9525" algn="ctr">
            <a:solidFill>
              <a:srgbClr val="97379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pl-P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Schemat blokowy: proces 22"/>
          <p:cNvSpPr>
            <a:spLocks noChangeArrowheads="1"/>
          </p:cNvSpPr>
          <p:nvPr/>
        </p:nvSpPr>
        <p:spPr bwMode="auto">
          <a:xfrm>
            <a:off x="2411760" y="4797152"/>
            <a:ext cx="500633" cy="1800200"/>
          </a:xfrm>
          <a:prstGeom prst="flowChartProcess">
            <a:avLst/>
          </a:prstGeom>
          <a:gradFill rotWithShape="1">
            <a:gsLst>
              <a:gs pos="0">
                <a:srgbClr val="C64100"/>
              </a:gs>
              <a:gs pos="80000">
                <a:srgbClr val="FF5800"/>
              </a:gs>
              <a:gs pos="100000">
                <a:srgbClr val="FF5700"/>
              </a:gs>
            </a:gsLst>
            <a:lin ang="16200000"/>
          </a:gradFill>
          <a:ln w="9525" algn="ctr">
            <a:solidFill>
              <a:srgbClr val="EB6015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endParaRPr lang="pl-PL">
              <a:solidFill>
                <a:srgbClr val="FFFFFF"/>
              </a:solidFill>
              <a:latin typeface="Calibri" pitchFamily="34" charset="0"/>
              <a:cs typeface="+mn-cs"/>
            </a:endParaRPr>
          </a:p>
        </p:txBody>
      </p:sp>
      <p:cxnSp>
        <p:nvCxnSpPr>
          <p:cNvPr id="24" name="Łącznik prosty 23"/>
          <p:cNvCxnSpPr/>
          <p:nvPr/>
        </p:nvCxnSpPr>
        <p:spPr>
          <a:xfrm>
            <a:off x="2871788" y="3377530"/>
            <a:ext cx="5967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>
            <a:off x="2915816" y="4797152"/>
            <a:ext cx="5967412" cy="1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2483768" y="6597352"/>
            <a:ext cx="5967412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pole tekstowe 14"/>
          <p:cNvSpPr txBox="1">
            <a:spLocks noChangeArrowheads="1"/>
          </p:cNvSpPr>
          <p:nvPr/>
        </p:nvSpPr>
        <p:spPr bwMode="auto">
          <a:xfrm>
            <a:off x="3059832" y="2132857"/>
            <a:ext cx="5000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Wsparcie szkoleniowe </a:t>
            </a:r>
            <a:r>
              <a:rPr lang="pl-PL" sz="2400" b="1" dirty="0" smtClean="0"/>
              <a:t>realizowane przed rozpoczęciem działalności gospodarczej  - 56 godz. </a:t>
            </a:r>
            <a:r>
              <a:rPr lang="pl-PL" sz="2400" b="1" dirty="0" err="1" smtClean="0"/>
              <a:t>szkolenia</a:t>
            </a:r>
            <a:endParaRPr lang="pl-PL" sz="2400" dirty="0"/>
          </a:p>
        </p:txBody>
      </p:sp>
      <p:sp>
        <p:nvSpPr>
          <p:cNvPr id="28" name="pole tekstowe 15"/>
          <p:cNvSpPr txBox="1">
            <a:spLocks noChangeArrowheads="1"/>
          </p:cNvSpPr>
          <p:nvPr/>
        </p:nvSpPr>
        <p:spPr bwMode="auto">
          <a:xfrm>
            <a:off x="3131841" y="3429000"/>
            <a:ext cx="48245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B050"/>
                </a:solidFill>
              </a:rPr>
              <a:t>Wsparcie finansowe </a:t>
            </a:r>
            <a:r>
              <a:rPr lang="pl-PL" sz="2400" b="1" dirty="0" smtClean="0"/>
              <a:t>na założenie własnej działalności gospodarczej </a:t>
            </a:r>
          </a:p>
          <a:p>
            <a:r>
              <a:rPr lang="pl-PL" sz="2400" b="1" dirty="0" smtClean="0"/>
              <a:t> - 23 050 zł </a:t>
            </a:r>
            <a:endParaRPr lang="pl-PL" sz="24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3203848" y="4797152"/>
            <a:ext cx="4536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2400" dirty="0" smtClean="0"/>
          </a:p>
          <a:p>
            <a:pPr lvl="0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Finansowe wsparcie pomostowe </a:t>
            </a:r>
            <a:r>
              <a:rPr lang="pl-PL" sz="2400" b="1" dirty="0" smtClean="0"/>
              <a:t>- -18 840 zł tj. 1570 zł przez okres 12 miesięcy</a:t>
            </a:r>
            <a:endParaRPr lang="pl-PL" sz="2400" dirty="0"/>
          </a:p>
        </p:txBody>
      </p:sp>
      <p:pic>
        <p:nvPicPr>
          <p:cNvPr id="15" name="Obraz 14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5904656" cy="1031238"/>
          </a:xfrm>
          <a:prstGeom prst="rect">
            <a:avLst/>
          </a:prstGeom>
          <a:noFill/>
        </p:spPr>
      </p:pic>
      <p:sp>
        <p:nvSpPr>
          <p:cNvPr id="17" name="Prostokąt 16"/>
          <p:cNvSpPr/>
          <p:nvPr/>
        </p:nvSpPr>
        <p:spPr>
          <a:xfrm>
            <a:off x="611560" y="112474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Kompleksowe wsparcie oferowane w ramach projektu obejmuje:</a:t>
            </a:r>
            <a:endParaRPr lang="pl-PL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8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2060848"/>
            <a:ext cx="8136904" cy="432048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800" dirty="0" smtClean="0"/>
              <a:t>Wsparcie </a:t>
            </a:r>
            <a:r>
              <a:rPr lang="pl-PL" sz="1800" dirty="0"/>
              <a:t>szkoleniowe udzielane na </a:t>
            </a:r>
            <a:r>
              <a:rPr lang="pl-PL" sz="1800" b="1" dirty="0">
                <a:solidFill>
                  <a:srgbClr val="00B050"/>
                </a:solidFill>
              </a:rPr>
              <a:t>etapie poprzedzającym rozpoczęcie działalności gospodarczej </a:t>
            </a:r>
            <a:r>
              <a:rPr lang="pl-PL" sz="1800" dirty="0"/>
              <a:t>ma na celu przygotowanie uczestnika do samodzielnego prowadzenia działalności gospodarczej. </a:t>
            </a:r>
            <a:endParaRPr lang="pl-PL" sz="1800" dirty="0" smtClean="0"/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Szkolenia </a:t>
            </a:r>
            <a:r>
              <a:rPr lang="pl-PL" sz="1800" dirty="0"/>
              <a:t>oferowane w projekcie </a:t>
            </a:r>
            <a:r>
              <a:rPr lang="pl-PL" sz="1800" b="1" dirty="0"/>
              <a:t>trwają 56 godzin (7 dni szkoleniowych) i realizowane są w siedzibie Dolnośląskiej Agencji Rozwoju Regionalnego </a:t>
            </a:r>
            <a:r>
              <a:rPr lang="pl-PL" sz="1800" dirty="0"/>
              <a:t>S. A.</a:t>
            </a: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Font typeface="Wingdings" pitchFamily="2" charset="2"/>
              <a:buChar char="Ø"/>
            </a:pPr>
            <a:r>
              <a:rPr lang="pl-PL" sz="1800" b="1" dirty="0" smtClean="0"/>
              <a:t>Uczestnikom </a:t>
            </a:r>
            <a:r>
              <a:rPr lang="pl-PL" sz="1800" b="1" dirty="0"/>
              <a:t>Projektu zapewnione </a:t>
            </a:r>
            <a:r>
              <a:rPr lang="pl-PL" sz="1800" dirty="0"/>
              <a:t>jest </a:t>
            </a:r>
            <a:r>
              <a:rPr lang="pl-PL" sz="1800" b="1" dirty="0"/>
              <a:t>wsparcie towarzyszące </a:t>
            </a:r>
            <a:r>
              <a:rPr lang="pl-PL" sz="1800" dirty="0"/>
              <a:t>tj.:</a:t>
            </a:r>
          </a:p>
          <a:p>
            <a:pPr lvl="1">
              <a:buFont typeface="Wingdings" pitchFamily="2" charset="2"/>
              <a:buChar char="v"/>
            </a:pPr>
            <a:r>
              <a:rPr lang="pl-PL" sz="1800" dirty="0"/>
              <a:t>materiały </a:t>
            </a:r>
            <a:r>
              <a:rPr lang="pl-PL" sz="1800" dirty="0" smtClean="0"/>
              <a:t>szkoleniowe,</a:t>
            </a:r>
            <a:endParaRPr lang="pl-PL" sz="1800" dirty="0"/>
          </a:p>
          <a:p>
            <a:pPr lvl="1">
              <a:buFont typeface="Wingdings" pitchFamily="2" charset="2"/>
              <a:buChar char="v"/>
            </a:pPr>
            <a:r>
              <a:rPr lang="pl-PL" sz="1800" dirty="0"/>
              <a:t>wyżywienie podczas </a:t>
            </a:r>
            <a:r>
              <a:rPr lang="pl-PL" sz="1800" dirty="0" smtClean="0"/>
              <a:t>szkoleń,</a:t>
            </a:r>
            <a:endParaRPr lang="pl-PL" sz="1800" dirty="0"/>
          </a:p>
          <a:p>
            <a:pPr lvl="1">
              <a:buFont typeface="Wingdings" pitchFamily="2" charset="2"/>
              <a:buChar char="v"/>
            </a:pPr>
            <a:r>
              <a:rPr lang="pl-PL" sz="1800" dirty="0"/>
              <a:t>noclegi w pokojach maksymalnie dwuosobowych dla osób dojeżdżających na szkolenia powyżej 50 km w jedną </a:t>
            </a:r>
            <a:r>
              <a:rPr lang="pl-PL" sz="1800" dirty="0" smtClean="0"/>
              <a:t>stronę</a:t>
            </a:r>
            <a:r>
              <a:rPr lang="pl-PL" sz="1800" dirty="0"/>
              <a:t>,</a:t>
            </a:r>
          </a:p>
          <a:p>
            <a:pPr lvl="1">
              <a:buFont typeface="Wingdings" pitchFamily="2" charset="2"/>
              <a:buChar char="v"/>
            </a:pPr>
            <a:r>
              <a:rPr lang="pl-PL" sz="1800" dirty="0"/>
              <a:t>zwrot kosztów dojazdu na szkolenia dla uczestników dojeżdżających na szkolenia powyżej 25 km w jedną stronę w wysokości nie przekraczającej kwoty najtańszego środka transportu publicznego na danej trasie. </a:t>
            </a:r>
            <a:r>
              <a:rPr lang="pl-PL" sz="1600" dirty="0" smtClean="0"/>
              <a:t>	</a:t>
            </a:r>
            <a:endParaRPr lang="pl-PL" sz="1600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501008"/>
            <a:ext cx="1193255" cy="1147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SZKOLENIOWE DLA UCZESTNIKÓW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772816"/>
            <a:ext cx="8147248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sz="2400" b="1" dirty="0" smtClean="0"/>
              <a:t>Dopuszczalna jest sytuacja polegająca </a:t>
            </a:r>
            <a:r>
              <a:rPr lang="pl-PL" sz="2400" b="1" u="sng" dirty="0" smtClean="0"/>
              <a:t>na zwolnieniu Uczestnika z obowiązku udziału we wsparciu szkoleniowym </a:t>
            </a:r>
            <a:r>
              <a:rPr lang="pl-PL" sz="2400" b="1" dirty="0" smtClean="0"/>
              <a:t>w przypadku, gdy osoba posiada zaświadczenie potwierdzające zdobycie wymaganej wiedzy niezbędnej do założenia i prowadzenia działalności gospodarczej. Zaświadczenie dot. ukończenia szkolenia z ww. zakresu będzie honorowane w przypadku, gdy będzie wystawione  w okresie 3 lata przed datą przystąpienia do projektu.</a:t>
            </a:r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SZKOLENIOWE DLA UCZESTNIKÓW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3568" y="2132856"/>
            <a:ext cx="7560840" cy="403244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pl-PL" sz="4200" b="1" dirty="0" smtClean="0"/>
              <a:t>WNIOSKOWANIE O WSPARCIE FINANSOWE </a:t>
            </a:r>
          </a:p>
          <a:p>
            <a:pPr algn="ctr">
              <a:buNone/>
            </a:pPr>
            <a:r>
              <a:rPr lang="pl-PL" sz="4200" b="1" dirty="0" smtClean="0"/>
              <a:t>NA ZAŁOŻENIE DZIAŁALNOŚCI GOSPODARCZEJ </a:t>
            </a:r>
          </a:p>
          <a:p>
            <a:pPr algn="ctr">
              <a:buNone/>
            </a:pPr>
            <a:r>
              <a:rPr lang="pl-PL" sz="4200" b="1" dirty="0" smtClean="0"/>
              <a:t>W KWOCIE  JEDNOSTKOWEJ :  23 050,00 zł</a:t>
            </a:r>
          </a:p>
          <a:p>
            <a:pPr algn="ctr">
              <a:buNone/>
            </a:pPr>
            <a:endParaRPr lang="pl-PL" b="1" u="sng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4300" dirty="0" smtClean="0"/>
              <a:t>DARR S.A.  określa termin rozpoczęcia i zakończenia składania </a:t>
            </a:r>
            <a:r>
              <a:rPr lang="pl-PL" sz="4300" i="1" dirty="0" smtClean="0"/>
              <a:t>Wniosków </a:t>
            </a:r>
            <a:r>
              <a:rPr lang="pl-PL" sz="4300" dirty="0" smtClean="0"/>
              <a:t>i powiadamia o nim uczestników projektu </a:t>
            </a:r>
            <a:r>
              <a:rPr lang="pl-PL" sz="4300" b="1" dirty="0" smtClean="0"/>
              <a:t>co najmniej na 10 dni roboczych przed rozpoczęciem naboru. </a:t>
            </a:r>
          </a:p>
          <a:p>
            <a:pPr>
              <a:buNone/>
            </a:pPr>
            <a:r>
              <a:rPr lang="pl-PL" sz="4300" dirty="0" smtClean="0"/>
              <a:t>W projekcie przyjęto, że Uczestnicy zostaną powiadomieni o terminie poprzez:</a:t>
            </a:r>
          </a:p>
          <a:p>
            <a:pPr lvl="1">
              <a:buFont typeface="Wingdings" pitchFamily="2" charset="2"/>
              <a:buChar char="Ø"/>
            </a:pPr>
            <a:r>
              <a:rPr lang="pl-PL" sz="3900" dirty="0" smtClean="0"/>
              <a:t>stronę internetową projektu, </a:t>
            </a:r>
          </a:p>
          <a:p>
            <a:pPr lvl="1">
              <a:buFont typeface="Wingdings" pitchFamily="2" charset="2"/>
              <a:buChar char="Ø"/>
            </a:pPr>
            <a:r>
              <a:rPr lang="pl-PL" sz="3900" dirty="0" smtClean="0"/>
              <a:t>w biurze projektu, </a:t>
            </a:r>
          </a:p>
          <a:p>
            <a:pPr lvl="1">
              <a:buFont typeface="Wingdings" pitchFamily="2" charset="2"/>
              <a:buChar char="Ø"/>
            </a:pPr>
            <a:r>
              <a:rPr lang="pl-PL" sz="3900" dirty="0" smtClean="0"/>
              <a:t>na wskazane przez Uczestnika w Formularzu zgłoszeniowym adres zamieszkania (pismem poleconym) oraz e-mail.</a:t>
            </a:r>
            <a:endParaRPr lang="pl-PL" sz="3900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</a:t>
            </a:r>
          </a:p>
        </p:txBody>
      </p:sp>
      <p:pic>
        <p:nvPicPr>
          <p:cNvPr id="8" name="Obraz 7" descr="imageaaa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2633" y="5737876"/>
            <a:ext cx="1451367" cy="112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55576" y="1916832"/>
            <a:ext cx="7056784" cy="3489251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pl-PL" b="1" dirty="0" smtClean="0"/>
              <a:t>WNIOSKOWANIE O WSPARCIE FINANSOWE </a:t>
            </a:r>
          </a:p>
          <a:p>
            <a:pPr lvl="0"/>
            <a:r>
              <a:rPr lang="pl-PL" b="1" dirty="0" smtClean="0"/>
              <a:t>Nabór Wniosków </a:t>
            </a:r>
            <a:r>
              <a:rPr lang="pl-PL" dirty="0" smtClean="0"/>
              <a:t>o przyznanie środków na rozwój przedsiębiorczości</a:t>
            </a:r>
          </a:p>
          <a:p>
            <a:pPr lvl="0"/>
            <a:r>
              <a:rPr lang="pl-PL" b="1" dirty="0" smtClean="0">
                <a:solidFill>
                  <a:srgbClr val="0070C0"/>
                </a:solidFill>
              </a:rPr>
              <a:t>Ocena formalna Wniosków </a:t>
            </a:r>
            <a:r>
              <a:rPr lang="pl-PL" dirty="0" smtClean="0"/>
              <a:t>o przyznanie środków na rozwój przedsiębiorczości</a:t>
            </a:r>
          </a:p>
          <a:p>
            <a:pPr lvl="0"/>
            <a:r>
              <a:rPr lang="pl-PL" b="1" dirty="0" smtClean="0">
                <a:solidFill>
                  <a:srgbClr val="00B050"/>
                </a:solidFill>
              </a:rPr>
              <a:t>Ocena merytoryczna Wniosków </a:t>
            </a:r>
            <a:r>
              <a:rPr lang="pl-PL" dirty="0" smtClean="0"/>
              <a:t>o przyznanie środków na rozwój przedsiębiorczości</a:t>
            </a:r>
          </a:p>
          <a:p>
            <a:r>
              <a:rPr lang="pl-P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Publikacja list rankingowyc</a:t>
            </a:r>
            <a:r>
              <a:rPr lang="pl-PL" dirty="0" smtClean="0">
                <a:solidFill>
                  <a:srgbClr val="FF0000"/>
                </a:solidFill>
              </a:rPr>
              <a:t>h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Obraz 6" descr="imageaaa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5809" y="5524231"/>
            <a:ext cx="1728191" cy="133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988840"/>
            <a:ext cx="8075240" cy="413732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</a:rPr>
              <a:t>Wnioski o udzielenie środków na rozwój przedsiębiorczości składane są po </a:t>
            </a:r>
            <a:r>
              <a:rPr lang="pl-PL" b="1" dirty="0">
                <a:solidFill>
                  <a:srgbClr val="0070C0"/>
                </a:solidFill>
              </a:rPr>
              <a:t>ogłoszeniu rundy naboru Wniosków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b="1" dirty="0"/>
              <a:t>	</a:t>
            </a:r>
            <a:r>
              <a:rPr lang="pl-PL" b="1" dirty="0" smtClean="0"/>
              <a:t>Ogłoszenie </a:t>
            </a:r>
            <a:r>
              <a:rPr lang="pl-PL" b="1" dirty="0"/>
              <a:t>publikowane na </a:t>
            </a:r>
            <a:r>
              <a:rPr lang="pl-PL" b="1" dirty="0" err="1"/>
              <a:t>www</a:t>
            </a:r>
            <a:r>
              <a:rPr lang="pl-PL" b="1" dirty="0"/>
              <a:t> i w biurze projektu </a:t>
            </a:r>
            <a:r>
              <a:rPr lang="pl-PL" b="1" dirty="0" smtClean="0"/>
              <a:t>min. </a:t>
            </a:r>
            <a:r>
              <a:rPr lang="pl-PL" b="1" dirty="0"/>
              <a:t>14 dni </a:t>
            </a:r>
            <a:r>
              <a:rPr lang="pl-PL" b="1" dirty="0" smtClean="0"/>
              <a:t>kalendarzowych przed </a:t>
            </a:r>
            <a:r>
              <a:rPr lang="pl-PL" b="1" dirty="0"/>
              <a:t>rozpoczęciem naboru, nabór </a:t>
            </a:r>
            <a:r>
              <a:rPr lang="pl-PL" b="1" dirty="0" smtClean="0"/>
              <a:t>trwa min. </a:t>
            </a:r>
            <a:r>
              <a:rPr lang="pl-PL" b="1" dirty="0"/>
              <a:t>10 dni </a:t>
            </a:r>
            <a:r>
              <a:rPr lang="pl-PL" b="1" dirty="0" smtClean="0"/>
              <a:t>roboczych</a:t>
            </a:r>
          </a:p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</a:rPr>
              <a:t>Komisje Oceny Wniosków </a:t>
            </a:r>
            <a:r>
              <a:rPr lang="pl-PL" dirty="0"/>
              <a:t>składającą się z Ekspertów niezależnych </a:t>
            </a: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b="1" dirty="0" smtClean="0"/>
              <a:t>Ocena </a:t>
            </a:r>
            <a:r>
              <a:rPr lang="pl-PL" b="1" dirty="0"/>
              <a:t>Wniosków o przyznanie środków finansowych </a:t>
            </a:r>
            <a:r>
              <a:rPr lang="pl-PL" dirty="0"/>
              <a:t>na rozwój przedsiębiorczości odbywa się w oparciu o ocenę wykonalności przedsięwzięcia, operacyjność, kompletność, niezbędność i racjonalność zakupów itp. </a:t>
            </a: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b="1" dirty="0" smtClean="0"/>
              <a:t>Eksperci </a:t>
            </a:r>
            <a:r>
              <a:rPr lang="pl-PL" b="1" dirty="0"/>
              <a:t>przyznają punktację oraz przygotowują uzasadnienie </a:t>
            </a:r>
            <a:r>
              <a:rPr lang="pl-PL" dirty="0"/>
              <a:t>dla oceny. W trakcie oceny każdy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Wniosek może uzyskać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maksymalnie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pkt</a:t>
            </a:r>
            <a:r>
              <a:rPr lang="pl-PL" dirty="0"/>
              <a:t>. Końcowa ocena to </a:t>
            </a:r>
            <a:r>
              <a:rPr lang="pl-PL" dirty="0" smtClean="0"/>
              <a:t>średnia </a:t>
            </a:r>
            <a:r>
              <a:rPr lang="pl-PL" dirty="0"/>
              <a:t>arytmetyczna ocen 2 Ekspertów. W przypadku rozbieżności </a:t>
            </a:r>
            <a:r>
              <a:rPr lang="pl-PL" dirty="0" smtClean="0"/>
              <a:t>powyżej </a:t>
            </a:r>
            <a:r>
              <a:rPr lang="pl-PL" dirty="0"/>
              <a:t>25 punktów ocena </a:t>
            </a:r>
            <a:r>
              <a:rPr lang="pl-PL" dirty="0" smtClean="0"/>
              <a:t>dokonywana jest przez </a:t>
            </a:r>
            <a:r>
              <a:rPr lang="pl-PL" dirty="0"/>
              <a:t>trzeciego Eksperta.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Obraz 6" descr="imageaaa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1171461" cy="90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276872"/>
            <a:ext cx="7931224" cy="38492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</a:rPr>
              <a:t>WYPŁATA WSPARCIA I ZABEZPIECZENIE UMOWY NA OTRZYMANIE WSPARCIA FINANSOWEGO</a:t>
            </a:r>
          </a:p>
          <a:p>
            <a:pPr algn="ctr">
              <a:buNone/>
            </a:pPr>
            <a:endParaRPr lang="pl-PL" b="1" u="sng" dirty="0" smtClean="0">
              <a:solidFill>
                <a:srgbClr val="0070C0"/>
              </a:solidFill>
            </a:endParaRPr>
          </a:p>
          <a:p>
            <a:pPr lvl="0"/>
            <a:r>
              <a:rPr lang="pl-PL" sz="3100" dirty="0"/>
              <a:t>Podstawą przekazania środków na założenie własnej działalności gospodarczej  jest </a:t>
            </a:r>
            <a:r>
              <a:rPr lang="pl-PL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Umowa na otrzymanie wsparcia finansowego</a:t>
            </a:r>
            <a:r>
              <a:rPr lang="pl-PL" sz="3100" i="1" dirty="0"/>
              <a:t> </a:t>
            </a:r>
            <a:r>
              <a:rPr lang="pl-PL" sz="3100" dirty="0"/>
              <a:t>zawarta pomiędzy Beneficjentem, a Uczestnikiem </a:t>
            </a:r>
            <a:r>
              <a:rPr lang="pl-PL" sz="3100" dirty="0" smtClean="0"/>
              <a:t>Projektu</a:t>
            </a:r>
          </a:p>
          <a:p>
            <a:pPr lvl="0">
              <a:buNone/>
            </a:pPr>
            <a:endParaRPr lang="pl-PL" sz="3100" dirty="0"/>
          </a:p>
          <a:p>
            <a:r>
              <a:rPr lang="pl-PL" sz="3100" dirty="0"/>
              <a:t>Wsparcie na rozpoczęcie działalności gospodarczej, realizowane na podstawie </a:t>
            </a:r>
            <a:r>
              <a:rPr lang="pl-PL" sz="3100" i="1" dirty="0"/>
              <a:t>Umowy</a:t>
            </a:r>
            <a:r>
              <a:rPr lang="pl-PL" sz="3100" dirty="0"/>
              <a:t>, jest </a:t>
            </a:r>
            <a:r>
              <a:rPr lang="pl-P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przyznawane wyłącznie w formie stawki jednostkowej </a:t>
            </a:r>
            <a:r>
              <a:rPr lang="pl-PL" sz="3100" dirty="0"/>
              <a:t>(stawka jednostkowa na </a:t>
            </a:r>
            <a:r>
              <a:rPr lang="pl-PL" sz="3100" dirty="0" err="1"/>
              <a:t>samozatrudnienie</a:t>
            </a:r>
            <a:r>
              <a:rPr lang="pl-PL" sz="3100" dirty="0"/>
              <a:t>) w wysokości </a:t>
            </a:r>
            <a:r>
              <a:rPr lang="pl-PL" sz="3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23 050 </a:t>
            </a:r>
            <a:r>
              <a:rPr lang="pl-PL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</a:t>
            </a:r>
          </a:p>
          <a:p>
            <a:pPr>
              <a:buNone/>
            </a:pPr>
            <a:endParaRPr lang="pl-PL" sz="31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2060848"/>
            <a:ext cx="8136904" cy="417646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pl-PL" b="1" dirty="0"/>
              <a:t>Dopuszczalne formy zabezpieczenia </a:t>
            </a:r>
            <a:r>
              <a:rPr lang="pl-PL" b="1" dirty="0" smtClean="0"/>
              <a:t>umowy to</a:t>
            </a:r>
            <a:r>
              <a:rPr lang="pl-PL" b="1" dirty="0"/>
              <a:t>:</a:t>
            </a:r>
          </a:p>
          <a:p>
            <a:pPr lvl="0"/>
            <a:r>
              <a:rPr lang="pl-PL" dirty="0"/>
              <a:t>weksel własny,</a:t>
            </a:r>
          </a:p>
          <a:p>
            <a:pPr lvl="0"/>
            <a:r>
              <a:rPr lang="pl-PL" dirty="0"/>
              <a:t>weksel z poręczeniem wekslowym (</a:t>
            </a:r>
            <a:r>
              <a:rPr lang="pl-PL" dirty="0" err="1"/>
              <a:t>aval</a:t>
            </a:r>
            <a:r>
              <a:rPr lang="pl-PL" dirty="0"/>
              <a:t>),</a:t>
            </a:r>
          </a:p>
          <a:p>
            <a:pPr lvl="0"/>
            <a:r>
              <a:rPr lang="pl-PL" dirty="0"/>
              <a:t>poręczenie,</a:t>
            </a:r>
          </a:p>
          <a:p>
            <a:pPr lvl="0"/>
            <a:r>
              <a:rPr lang="pl-PL" dirty="0"/>
              <a:t>gwarancja bankowa,</a:t>
            </a:r>
          </a:p>
          <a:p>
            <a:pPr lvl="0"/>
            <a:r>
              <a:rPr lang="pl-PL" dirty="0"/>
              <a:t>zastaw na prawach lub rzeczach,</a:t>
            </a:r>
          </a:p>
          <a:p>
            <a:pPr lvl="0"/>
            <a:r>
              <a:rPr lang="pl-PL" dirty="0"/>
              <a:t>blokada rachunku,</a:t>
            </a:r>
          </a:p>
          <a:p>
            <a:pPr lvl="0"/>
            <a:r>
              <a:rPr lang="pl-PL" dirty="0"/>
              <a:t>akt notarialny o poddaniu się egzekucji przez dłużnika. </a:t>
            </a:r>
          </a:p>
          <a:p>
            <a:pPr lvl="0">
              <a:buNone/>
            </a:pPr>
            <a:r>
              <a:rPr lang="pl-PL" dirty="0" smtClean="0"/>
              <a:t>	</a:t>
            </a:r>
          </a:p>
          <a:p>
            <a:pPr lvl="0" algn="r">
              <a:buNone/>
            </a:pPr>
            <a:r>
              <a:rPr lang="pl-PL" sz="2600" i="1" dirty="0" smtClean="0"/>
              <a:t>W </a:t>
            </a:r>
            <a:r>
              <a:rPr lang="pl-PL" sz="2600" i="1" dirty="0"/>
              <a:t>uzasadnionych przypadkach np. ze względu na specyfikę prowadzonej działalności lub charakter ponoszonych wydatków, Beneficjent może nie wyrazić zgody na złożenie zabezpieczenia w formie proponowanej przez Uczestnika projektu</a:t>
            </a:r>
            <a:r>
              <a:rPr lang="pl-PL" sz="2600" i="1" dirty="0" smtClean="0"/>
              <a:t>.</a:t>
            </a:r>
            <a:endParaRPr lang="pl-PL" sz="2600" i="1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132856"/>
            <a:ext cx="7931224" cy="399330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200" b="1" dirty="0" smtClean="0"/>
              <a:t>Dokumentami niezbędnymi do rozliczenia stawki na etapie udzielenia wsparcia – podjęcie działalności gospodarczej są:</a:t>
            </a:r>
          </a:p>
          <a:p>
            <a:pPr>
              <a:buNone/>
            </a:pPr>
            <a:endParaRPr lang="pl-PL" sz="4200" b="1" dirty="0" smtClean="0"/>
          </a:p>
          <a:p>
            <a:pPr lvl="0">
              <a:buFont typeface="Wingdings" pitchFamily="2" charset="2"/>
              <a:buChar char="Ø"/>
            </a:pPr>
            <a:r>
              <a:rPr lang="pl-PL" sz="4200" dirty="0" smtClean="0"/>
              <a:t>potwierdzenie wpisu do </a:t>
            </a:r>
            <a:r>
              <a:rPr lang="pl-PL" sz="4200" dirty="0" err="1" smtClean="0"/>
              <a:t>CEiDG</a:t>
            </a:r>
            <a:r>
              <a:rPr lang="pl-PL" sz="4200" dirty="0" smtClean="0"/>
              <a:t> albo KRS o rozpoczęciu działalności gospodarczej wraz    z datą jej rozpoczęcia,</a:t>
            </a:r>
          </a:p>
          <a:p>
            <a:pPr lvl="0">
              <a:buFont typeface="Wingdings" pitchFamily="2" charset="2"/>
              <a:buChar char="Ø"/>
            </a:pPr>
            <a:r>
              <a:rPr lang="pl-PL" sz="4200" dirty="0" smtClean="0"/>
              <a:t>umowa o udzielenie wsparcia finansowego na założenie działalności gospodarczej,</a:t>
            </a:r>
          </a:p>
          <a:p>
            <a:pPr lvl="0">
              <a:buFont typeface="Wingdings" pitchFamily="2" charset="2"/>
              <a:buChar char="Ø"/>
            </a:pPr>
            <a:r>
              <a:rPr lang="pl-PL" sz="4200" dirty="0" smtClean="0"/>
              <a:t>kopia potwierdzenia przelewu dofinansowania na rachunek Uczestnika/</a:t>
            </a:r>
            <a:r>
              <a:rPr lang="pl-PL" sz="4200" dirty="0" err="1" smtClean="0"/>
              <a:t>czki</a:t>
            </a:r>
            <a:r>
              <a:rPr lang="pl-PL" sz="4200" dirty="0" smtClean="0"/>
              <a:t> projektu wskazany w umowie o udzielenie wsparcia finansowego.</a:t>
            </a:r>
          </a:p>
          <a:p>
            <a:pPr>
              <a:buNone/>
            </a:pP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	</a:t>
            </a: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060848"/>
            <a:ext cx="7931224" cy="406531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	Dokumentami niezbędnymi do rozliczenia stawki na etapie po zakończeniu minimalnego okresu utrzymania działalności gospodarczej są potwierdzenia nieprzerwanego prowadzenia działalności gospodarczej w wymaganym okresie (na podstawie informacji zawartych w </a:t>
            </a:r>
            <a:r>
              <a:rPr lang="pl-PL" sz="4200" dirty="0" err="1" smtClean="0"/>
              <a:t>CEiDG</a:t>
            </a:r>
            <a:r>
              <a:rPr lang="pl-PL" sz="4200" dirty="0" smtClean="0"/>
              <a:t> albo KRS), które podlegają archiwizacji przez DARR SA.</a:t>
            </a:r>
          </a:p>
          <a:p>
            <a:pPr>
              <a:buNone/>
            </a:pPr>
            <a:endParaRPr lang="pl-PL" sz="4200" dirty="0" smtClean="0"/>
          </a:p>
          <a:p>
            <a:pPr algn="ctr">
              <a:buNone/>
            </a:pPr>
            <a:r>
              <a:rPr lang="pl-PL" sz="4200" dirty="0" smtClean="0"/>
              <a:t>	</a:t>
            </a:r>
            <a:r>
              <a:rPr lang="pl-PL" sz="5000" b="1" dirty="0" smtClean="0">
                <a:solidFill>
                  <a:srgbClr val="0070C0"/>
                </a:solidFill>
              </a:rPr>
              <a:t>Warunkiem </a:t>
            </a:r>
            <a:r>
              <a:rPr lang="pl-PL" sz="5000" b="1" dirty="0" err="1" smtClean="0">
                <a:solidFill>
                  <a:srgbClr val="0070C0"/>
                </a:solidFill>
              </a:rPr>
              <a:t>kwalifikowalności</a:t>
            </a:r>
            <a:r>
              <a:rPr lang="pl-PL" sz="5000" b="1" dirty="0" smtClean="0">
                <a:solidFill>
                  <a:srgbClr val="0070C0"/>
                </a:solidFill>
              </a:rPr>
              <a:t> stawki jednostkowej jest utrzymanie działalności gospodarczej przez minimalny wymagany okres (12 miesięcy) oraz potwierdzenie prowadzenia przez Uczestnika/</a:t>
            </a:r>
            <a:r>
              <a:rPr lang="pl-PL" sz="5000" b="1" dirty="0" err="1" smtClean="0">
                <a:solidFill>
                  <a:srgbClr val="0070C0"/>
                </a:solidFill>
              </a:rPr>
              <a:t>czkę</a:t>
            </a:r>
            <a:r>
              <a:rPr lang="pl-PL" sz="5000" b="1" dirty="0" smtClean="0">
                <a:solidFill>
                  <a:srgbClr val="0070C0"/>
                </a:solidFill>
              </a:rPr>
              <a:t> projektu dofinansowanej działalności gospodarczej</a:t>
            </a:r>
            <a:r>
              <a:rPr lang="pl-PL" sz="5000" dirty="0" smtClean="0"/>
              <a:t>.</a:t>
            </a:r>
            <a:endParaRPr lang="pl-PL" sz="4200" dirty="0" smtClean="0"/>
          </a:p>
          <a:p>
            <a:pPr lvl="0"/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2060848"/>
            <a:ext cx="8136904" cy="43924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000" b="1" dirty="0" smtClean="0"/>
              <a:t>	</a:t>
            </a:r>
            <a:r>
              <a:rPr lang="pl-PL" sz="2000" b="1" u="sng" dirty="0" smtClean="0"/>
              <a:t>WNIOSKOWANIE </a:t>
            </a:r>
            <a:r>
              <a:rPr lang="pl-PL" sz="2000" b="1" u="sng" dirty="0"/>
              <a:t>O PRZYZNANIE WSPARCIA POMOSTOWEGO, UDZIELENIE i ROZLICZENIE WSPARCIA </a:t>
            </a:r>
            <a:r>
              <a:rPr lang="pl-PL" sz="2000" b="1" u="sng" dirty="0" smtClean="0"/>
              <a:t>POMOSTOWEGO</a:t>
            </a:r>
          </a:p>
          <a:p>
            <a:pPr lvl="0">
              <a:buNone/>
            </a:pPr>
            <a:r>
              <a:rPr lang="pl-PL" sz="2000" dirty="0"/>
              <a:t>Wsparcie pomostowe ma na celu ułatwienie początkującemu podmiotowi prowadzącemu działalność gospodarczą pokrycie wydatków koniecznych do poniesienia w pierwszym okresie prowadzenia działalności gospodarczej.  </a:t>
            </a:r>
            <a:endParaRPr lang="pl-PL" sz="2000" dirty="0" smtClean="0"/>
          </a:p>
          <a:p>
            <a:pPr>
              <a:buNone/>
            </a:pPr>
            <a:r>
              <a:rPr lang="pl-PL" sz="2000" b="1" dirty="0" smtClean="0"/>
              <a:t>Warunkiem wypłaty wsparcia pomostowego </a:t>
            </a:r>
            <a:r>
              <a:rPr lang="pl-PL" sz="2000" dirty="0" smtClean="0"/>
              <a:t>są:</a:t>
            </a:r>
          </a:p>
          <a:p>
            <a:pPr lvl="0"/>
            <a:r>
              <a:rPr lang="pl-PL" sz="2000" b="1" dirty="0" smtClean="0"/>
              <a:t>przeznaczenie wsparcia </a:t>
            </a:r>
            <a:r>
              <a:rPr lang="pl-PL" sz="2000" dirty="0" smtClean="0"/>
              <a:t>- wsparcie pomostowe jest przyznawane na pokrycie obowiązkowych składek ZUS i innych wydatków bieżących wyłącznie w kwocie netto (bez podatku VAT), </a:t>
            </a:r>
          </a:p>
          <a:p>
            <a:pPr lvl="0"/>
            <a:r>
              <a:rPr lang="pl-PL" sz="2000" b="1" dirty="0" smtClean="0">
                <a:solidFill>
                  <a:srgbClr val="FF0000"/>
                </a:solidFill>
              </a:rPr>
              <a:t>rozliczenia</a:t>
            </a:r>
            <a:r>
              <a:rPr lang="pl-PL" sz="2000" dirty="0" smtClean="0"/>
              <a:t> - wsparcie pomostowe jest </a:t>
            </a:r>
            <a:r>
              <a:rPr lang="pl-PL" sz="2000" dirty="0" err="1" smtClean="0"/>
              <a:t>kwalifikowalne</a:t>
            </a:r>
            <a:r>
              <a:rPr lang="pl-PL" sz="2000" dirty="0" smtClean="0"/>
              <a:t> na podstawie rozliczenia przedkładanego przez Uczestnika/</a:t>
            </a:r>
            <a:r>
              <a:rPr lang="pl-PL" sz="2000" dirty="0" err="1" smtClean="0"/>
              <a:t>czkę</a:t>
            </a:r>
            <a:r>
              <a:rPr lang="pl-PL" sz="2000" dirty="0" smtClean="0"/>
              <a:t>, zawierającego zestawienie poniesionych wydatków, sporządzonego w oparciu o dokumenty księgowe, przy czym DARR SA ma prawo żądać wglądu w dokumenty księgowe ujęte w rozliczeniu.</a:t>
            </a:r>
          </a:p>
          <a:p>
            <a:pPr lvl="0"/>
            <a:endParaRPr lang="pl-PL" sz="2000" dirty="0"/>
          </a:p>
          <a:p>
            <a:pPr>
              <a:buNone/>
            </a:pPr>
            <a:endParaRPr lang="pl-PL" sz="700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  - WSPARCIE POMOSTOWE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3968" y="1484784"/>
            <a:ext cx="3528392" cy="495746"/>
          </a:xfrm>
        </p:spPr>
        <p:txBody>
          <a:bodyPr/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KTO MOŻE SKORZYSTAĆ?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107504" y="1844824"/>
            <a:ext cx="3384376" cy="36724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W ramach projektu wsparciem objętych zostanie minimum </a:t>
            </a:r>
            <a:r>
              <a:rPr lang="pl-PL" sz="2000" b="1" dirty="0" smtClean="0">
                <a:solidFill>
                  <a:srgbClr val="FF0000"/>
                </a:solidFill>
              </a:rPr>
              <a:t>240 </a:t>
            </a:r>
            <a:r>
              <a:rPr lang="pl-PL" sz="2000" b="1" dirty="0" smtClean="0">
                <a:solidFill>
                  <a:srgbClr val="0070C0"/>
                </a:solidFill>
              </a:rPr>
              <a:t>osób </a:t>
            </a:r>
            <a:r>
              <a:rPr lang="pl-PL" sz="2000" b="1" dirty="0" smtClean="0">
                <a:solidFill>
                  <a:srgbClr val="FF0000"/>
                </a:solidFill>
              </a:rPr>
              <a:t>w wieku </a:t>
            </a:r>
            <a:r>
              <a:rPr lang="pl-PL" sz="2000" b="1" dirty="0" err="1" smtClean="0">
                <a:solidFill>
                  <a:srgbClr val="FF0000"/>
                </a:solidFill>
              </a:rPr>
              <a:t>od</a:t>
            </a:r>
            <a:r>
              <a:rPr lang="pl-PL" sz="2000" b="1" dirty="0" smtClean="0">
                <a:solidFill>
                  <a:srgbClr val="FF0000"/>
                </a:solidFill>
              </a:rPr>
              <a:t> 30 roku życia </a:t>
            </a:r>
            <a:r>
              <a:rPr lang="pl-PL" sz="2000" b="1" dirty="0" smtClean="0">
                <a:solidFill>
                  <a:srgbClr val="0070C0"/>
                </a:solidFill>
              </a:rPr>
              <a:t>(w tym minimum 132 kobiety, minimum 40% osób z terenów wiejskich) zamieszkujących w województwie dolnośląskim zgodnie z Kodeksem Cywilnym: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4"/>
          </p:nvPr>
        </p:nvSpPr>
        <p:spPr>
          <a:xfrm>
            <a:off x="3563889" y="1916832"/>
            <a:ext cx="5184576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pl-PL" b="1" dirty="0" smtClean="0"/>
              <a:t>osoby pozostające bez zatrudnienia, to jest znajdujące się w szczególnej sytuacji na rynku pracy: osoby po 50 roku życia, kobiety, osoby z niepełnosprawnością, osoby długotrwale bezrobotne, osoby z niskimi kwalifikacjami,</a:t>
            </a:r>
          </a:p>
          <a:p>
            <a:pPr lvl="0"/>
            <a:r>
              <a:rPr lang="pl-PL" b="1" dirty="0" smtClean="0">
                <a:solidFill>
                  <a:srgbClr val="00B050"/>
                </a:solidFill>
              </a:rPr>
              <a:t>osoby ubogie pracujące,</a:t>
            </a:r>
          </a:p>
          <a:p>
            <a:pPr lvl="0"/>
            <a:r>
              <a:rPr lang="pl-PL" b="1" dirty="0" smtClean="0">
                <a:solidFill>
                  <a:srgbClr val="0070C0"/>
                </a:solidFill>
              </a:rPr>
              <a:t>osoby zatrudnione na umowach krótkoterminowych oraz pracujące w ramach umów cywilno - prawnych, których miesięczne zarobki </a:t>
            </a:r>
            <a:r>
              <a:rPr lang="pl-PL" b="1" u="sng" dirty="0" smtClean="0">
                <a:solidFill>
                  <a:srgbClr val="0070C0"/>
                </a:solidFill>
              </a:rPr>
              <a:t>nie przekraczają 120%</a:t>
            </a:r>
            <a:r>
              <a:rPr lang="pl-PL" b="1" dirty="0" smtClean="0">
                <a:solidFill>
                  <a:srgbClr val="0070C0"/>
                </a:solidFill>
              </a:rPr>
              <a:t> wysokości min. wynagrodzenia za pracę.</a:t>
            </a:r>
          </a:p>
          <a:p>
            <a:pPr marL="274320" lvl="0" indent="-274320">
              <a:spcBef>
                <a:spcPts val="580"/>
              </a:spcBef>
              <a:buFont typeface="Wingdings 2"/>
              <a:buChar char=""/>
              <a:defRPr/>
            </a:pPr>
            <a:endParaRPr lang="pl-PL" b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11" name="Obraz 10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2132856"/>
            <a:ext cx="5904656" cy="406531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sz="9600" b="1" u="sng" dirty="0" smtClean="0"/>
          </a:p>
          <a:p>
            <a:pPr>
              <a:buFont typeface="Wingdings" pitchFamily="2" charset="2"/>
              <a:buChar char="Ø"/>
            </a:pPr>
            <a:r>
              <a:rPr lang="pl-PL" sz="8600" b="1" dirty="0" smtClean="0"/>
              <a:t>Wsparcie </a:t>
            </a:r>
            <a:r>
              <a:rPr lang="pl-PL" sz="8600" b="1" dirty="0"/>
              <a:t>pomostowe w projekcie udzielane jest </a:t>
            </a:r>
            <a:r>
              <a:rPr lang="pl-PL" sz="8600" b="1" dirty="0" smtClean="0"/>
              <a:t> w </a:t>
            </a:r>
            <a:r>
              <a:rPr lang="pl-PL" sz="8600" b="1" dirty="0"/>
              <a:t>postaci finansowego wsparcia  w wysokości do 1 570,00 zł miesięcznie na Uczestnika Projektu. </a:t>
            </a:r>
            <a:endParaRPr lang="pl-PL" sz="8600" b="1" dirty="0" smtClean="0"/>
          </a:p>
          <a:p>
            <a:pPr>
              <a:buFont typeface="Wingdings" pitchFamily="2" charset="2"/>
              <a:buChar char="Ø"/>
            </a:pPr>
            <a:endParaRPr lang="pl-PL" sz="8600" b="1" dirty="0" smtClean="0"/>
          </a:p>
          <a:p>
            <a:pPr>
              <a:buNone/>
            </a:pPr>
            <a:endParaRPr lang="pl-PL" sz="8600" b="1" dirty="0" smtClean="0"/>
          </a:p>
          <a:p>
            <a:pPr>
              <a:buFont typeface="Wingdings" pitchFamily="2" charset="2"/>
              <a:buChar char="Ø"/>
            </a:pPr>
            <a:r>
              <a:rPr lang="pl-PL" sz="8600" b="1" dirty="0" smtClean="0"/>
              <a:t>Udzielane </a:t>
            </a:r>
            <a:r>
              <a:rPr lang="pl-PL" sz="8600" b="1" dirty="0"/>
              <a:t>jest przez okres od 6 do 12  miesięcy od dnia rozpoczęcia działalności gospodarczej. Wypłacane, co do zasady w miesięcznych ratach</a:t>
            </a:r>
            <a:r>
              <a:rPr lang="pl-PL" sz="9600" b="1" dirty="0"/>
              <a:t>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Picture 5" descr="C:\Documents and Settings\Właściciel\Moje dokumenty\Moje obrazy\Anime\_5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276872"/>
            <a:ext cx="1944216" cy="353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WSPARCIE FINANSOWE  - WSPARCIE POMOSTOWE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/>
              <a:t>	</a:t>
            </a:r>
          </a:p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r>
              <a:rPr lang="pl-PL" sz="2800" b="1" dirty="0" smtClean="0"/>
              <a:t>UCZESTNIK </a:t>
            </a:r>
            <a:r>
              <a:rPr lang="pl-PL" sz="2800" b="1" dirty="0"/>
              <a:t>PROJEKTU ZOBOWIĄZANY JEST DO PROWADZENIA </a:t>
            </a:r>
            <a:r>
              <a:rPr lang="pl-PL" sz="2800" b="1" dirty="0" smtClean="0"/>
              <a:t>I </a:t>
            </a:r>
            <a:r>
              <a:rPr lang="pl-PL" sz="2800" b="1" dirty="0"/>
              <a:t>UTRZYMANIA DZIAŁALNOŚCI GOSPODARCZEJ PRZEZ </a:t>
            </a:r>
            <a:r>
              <a:rPr lang="pl-PL" sz="2800" b="1" u="sng" dirty="0">
                <a:solidFill>
                  <a:srgbClr val="7030A0"/>
                </a:solidFill>
              </a:rPr>
              <a:t>CO NAJMNIEJ 12 MIESIĘCY </a:t>
            </a:r>
            <a:r>
              <a:rPr lang="pl-PL" sz="2800" b="1" dirty="0"/>
              <a:t>POD RYGOREM ZWROTU ŚRODKÓW</a:t>
            </a:r>
            <a:endParaRPr lang="pl-PL" sz="2800" dirty="0"/>
          </a:p>
          <a:p>
            <a:pPr>
              <a:buNone/>
            </a:pPr>
            <a:endParaRPr lang="pl-PL" sz="2800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81128"/>
            <a:ext cx="5688632" cy="155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Documents and Settings\Właściciel\Moje dokumenty\Moje obrazy\Anime\_5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111800"/>
            <a:ext cx="1512168" cy="27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3500" b="1" dirty="0" smtClean="0"/>
              <a:t>	</a:t>
            </a:r>
            <a:r>
              <a:rPr lang="pl-PL" sz="4000" b="1" dirty="0" smtClean="0"/>
              <a:t>PODSUMOWANIE PROCESU UDZIAŁU W PROJEKCIE</a:t>
            </a:r>
            <a:endParaRPr lang="pl-PL" sz="4000" dirty="0"/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Picture 17" descr="BD0666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80928"/>
            <a:ext cx="3654294" cy="3170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l-PL"/>
          </a:p>
        </p:txBody>
      </p:sp>
      <p:sp>
        <p:nvSpPr>
          <p:cNvPr id="17411" name="AutoShape 15"/>
          <p:cNvSpPr>
            <a:spLocks noChangeAspect="1" noChangeArrowheads="1" noTextEdit="1"/>
          </p:cNvSpPr>
          <p:nvPr/>
        </p:nvSpPr>
        <p:spPr bwMode="auto">
          <a:xfrm>
            <a:off x="683568" y="4005064"/>
            <a:ext cx="8352928" cy="2852936"/>
          </a:xfrm>
          <a:prstGeom prst="rect">
            <a:avLst/>
          </a:prstGeom>
          <a:solidFill>
            <a:srgbClr val="00B0F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7412" name="Text Box 14"/>
          <p:cNvSpPr txBox="1">
            <a:spLocks noChangeArrowheads="1"/>
          </p:cNvSpPr>
          <p:nvPr/>
        </p:nvSpPr>
        <p:spPr bwMode="auto">
          <a:xfrm>
            <a:off x="152400" y="116632"/>
            <a:ext cx="8452048" cy="492968"/>
          </a:xfrm>
          <a:prstGeom prst="rect">
            <a:avLst/>
          </a:prstGeom>
          <a:solidFill>
            <a:srgbClr val="00B0F0"/>
          </a:solidFill>
          <a:ln w="28575">
            <a:solidFill>
              <a:srgbClr val="1E10D2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endParaRPr lang="pl-PL" sz="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pl-PL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PROCES REKRUTACJI UCZESTNIKÓW/CZEK </a:t>
            </a:r>
            <a:r>
              <a:rPr lang="pl-PL" sz="2000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PROJEKTU</a:t>
            </a:r>
            <a:r>
              <a:rPr lang="pl-PL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</a:t>
            </a:r>
            <a:endParaRPr lang="pl-P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 flipH="1">
            <a:off x="1762812" y="167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1143000" y="4114800"/>
            <a:ext cx="7391400" cy="466328"/>
          </a:xfrm>
          <a:prstGeom prst="rect">
            <a:avLst/>
          </a:prstGeom>
          <a:solidFill>
            <a:schemeClr val="bg1"/>
          </a:solidFill>
          <a:ln w="38100">
            <a:solidFill>
              <a:srgbClr val="7EA22E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r>
              <a:rPr lang="pl-PL" sz="16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</a:t>
            </a:r>
            <a:r>
              <a:rPr lang="pl-PL" sz="1600" b="1" dirty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ezultat:  LISTA </a:t>
            </a:r>
            <a:r>
              <a:rPr lang="pl-PL" sz="1600" b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UCZESTNIKÓW</a:t>
            </a:r>
            <a:r>
              <a:rPr lang="pl-PL" sz="16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/CZEK</a:t>
            </a:r>
            <a:endParaRPr lang="pl-PL" sz="1600" b="1" dirty="0">
              <a:cs typeface="Times New Roman" pitchFamily="18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" y="762000"/>
            <a:ext cx="7239000" cy="914400"/>
          </a:xfrm>
          <a:prstGeom prst="rect">
            <a:avLst/>
          </a:prstGeom>
          <a:solidFill>
            <a:srgbClr val="CCCCFF"/>
          </a:solidFill>
          <a:ln w="38100">
            <a:solidFill>
              <a:srgbClr val="8BB333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r>
              <a:rPr lang="pl-PL" sz="1600" b="1" dirty="0">
                <a:cs typeface="Times New Roman" pitchFamily="18" charset="0"/>
              </a:rPr>
              <a:t>I ETAP:</a:t>
            </a:r>
            <a:r>
              <a:rPr lang="pl-PL" sz="1400" b="1" dirty="0">
                <a:cs typeface="Times New Roman" pitchFamily="18" charset="0"/>
              </a:rPr>
              <a:t> </a:t>
            </a:r>
            <a:endParaRPr lang="pl-PL" sz="1400" b="1" dirty="0" smtClean="0">
              <a:cs typeface="Times New Roman" pitchFamily="18" charset="0"/>
            </a:endParaRPr>
          </a:p>
          <a:p>
            <a:r>
              <a:rPr lang="pl-PL" sz="1400" b="1" dirty="0" smtClean="0">
                <a:cs typeface="Times New Roman" pitchFamily="18" charset="0"/>
              </a:rPr>
              <a:t>WERYFIKACJA FORMULARZY </a:t>
            </a:r>
            <a:r>
              <a:rPr lang="pl-PL" sz="1400" b="1" dirty="0">
                <a:cs typeface="Times New Roman" pitchFamily="18" charset="0"/>
              </a:rPr>
              <a:t>REKRUTACYJNYCH WRAZ Z KONCEPCJAMI BIZNESU PRZEZ </a:t>
            </a:r>
            <a:r>
              <a:rPr lang="pl-PL" sz="1400" b="1" dirty="0" smtClean="0">
                <a:cs typeface="Times New Roman" pitchFamily="18" charset="0"/>
              </a:rPr>
              <a:t>CZŁONKÓW </a:t>
            </a:r>
            <a:r>
              <a:rPr lang="pl-PL" sz="1400" b="1" dirty="0">
                <a:cs typeface="Times New Roman" pitchFamily="18" charset="0"/>
              </a:rPr>
              <a:t>KOMISJI REKRURACYJNEJ</a:t>
            </a:r>
            <a:endParaRPr lang="pl-PL" sz="1400" dirty="0"/>
          </a:p>
          <a:p>
            <a:endParaRPr lang="pl-PL" sz="1400" dirty="0"/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>
            <a:off x="2627784" y="4581128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17" name="Text Box 5"/>
          <p:cNvSpPr txBox="1">
            <a:spLocks noChangeArrowheads="1"/>
          </p:cNvSpPr>
          <p:nvPr/>
        </p:nvSpPr>
        <p:spPr bwMode="auto">
          <a:xfrm>
            <a:off x="1219200" y="1905000"/>
            <a:ext cx="7315200" cy="544513"/>
          </a:xfrm>
          <a:prstGeom prst="rect">
            <a:avLst/>
          </a:prstGeom>
          <a:solidFill>
            <a:srgbClr val="CCCCFF"/>
          </a:solidFill>
          <a:ln w="38100">
            <a:solidFill>
              <a:srgbClr val="8BB333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sz="1600" b="1" dirty="0"/>
              <a:t>Rezultat: LISTA</a:t>
            </a:r>
            <a:r>
              <a:rPr lang="pl-PL" sz="1600" b="1" dirty="0">
                <a:solidFill>
                  <a:srgbClr val="000000"/>
                </a:solidFill>
              </a:rPr>
              <a:t> </a:t>
            </a:r>
            <a:r>
              <a:rPr lang="pl-PL" sz="1600" b="1" dirty="0" smtClean="0">
                <a:solidFill>
                  <a:srgbClr val="000000"/>
                </a:solidFill>
              </a:rPr>
              <a:t>OSÓB </a:t>
            </a:r>
            <a:r>
              <a:rPr lang="pl-PL" sz="1600" b="1" dirty="0">
                <a:solidFill>
                  <a:srgbClr val="000000"/>
                </a:solidFill>
              </a:rPr>
              <a:t>ZAKWALIFIKOWANYCH DO II </a:t>
            </a:r>
            <a:r>
              <a:rPr lang="pl-PL" sz="1600" b="1" dirty="0" smtClean="0">
                <a:solidFill>
                  <a:srgbClr val="000000"/>
                </a:solidFill>
              </a:rPr>
              <a:t>ETAPU 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/>
            <a:endParaRPr lang="pl-PL" sz="1400" dirty="0"/>
          </a:p>
        </p:txBody>
      </p:sp>
      <p:sp>
        <p:nvSpPr>
          <p:cNvPr id="17418" name="Text Box 4"/>
          <p:cNvSpPr txBox="1">
            <a:spLocks noChangeArrowheads="1"/>
          </p:cNvSpPr>
          <p:nvPr/>
        </p:nvSpPr>
        <p:spPr bwMode="auto">
          <a:xfrm>
            <a:off x="228600" y="2895600"/>
            <a:ext cx="7239000" cy="762000"/>
          </a:xfrm>
          <a:prstGeom prst="rect">
            <a:avLst/>
          </a:prstGeom>
          <a:solidFill>
            <a:srgbClr val="CCCCFF"/>
          </a:solidFill>
          <a:ln w="38100">
            <a:solidFill>
              <a:srgbClr val="8BB333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r>
              <a:rPr lang="pl-PL" sz="1600" b="1" dirty="0">
                <a:cs typeface="Times New Roman" pitchFamily="18" charset="0"/>
              </a:rPr>
              <a:t>II ETAP:</a:t>
            </a:r>
            <a:r>
              <a:rPr lang="pl-PL" sz="1400" b="1" dirty="0">
                <a:cs typeface="Times New Roman" pitchFamily="18" charset="0"/>
              </a:rPr>
              <a:t> </a:t>
            </a:r>
            <a:endParaRPr lang="pl-PL" sz="1400" b="1" dirty="0" smtClean="0">
              <a:cs typeface="Times New Roman" pitchFamily="18" charset="0"/>
            </a:endParaRPr>
          </a:p>
          <a:p>
            <a:r>
              <a:rPr lang="pl-PL" sz="1400" b="1" dirty="0" smtClean="0">
                <a:cs typeface="Times New Roman" pitchFamily="18" charset="0"/>
              </a:rPr>
              <a:t>INDYWIDULNA </a:t>
            </a:r>
            <a:r>
              <a:rPr lang="pl-PL" sz="1400" b="1" dirty="0">
                <a:cs typeface="Times New Roman" pitchFamily="18" charset="0"/>
              </a:rPr>
              <a:t>ROZMOWA KWALIFIKACYJNA Z DORADCĄ ZAWODOWYM </a:t>
            </a:r>
            <a:r>
              <a:rPr lang="pl-PL" sz="1400" b="1" dirty="0" smtClean="0">
                <a:cs typeface="Times New Roman" pitchFamily="18" charset="0"/>
              </a:rPr>
              <a:t>- ocena </a:t>
            </a:r>
            <a:r>
              <a:rPr lang="pl-PL" sz="1400" b="1" dirty="0">
                <a:cs typeface="Times New Roman" pitchFamily="18" charset="0"/>
              </a:rPr>
              <a:t>predyspozycji </a:t>
            </a:r>
            <a:r>
              <a:rPr lang="pl-PL" sz="1400" b="1" dirty="0"/>
              <a:t>do prowadzenia działalności gospodarczej</a:t>
            </a:r>
            <a:endParaRPr lang="pl-PL" sz="1400" b="1" dirty="0">
              <a:cs typeface="Times New Roman" pitchFamily="18" charset="0"/>
            </a:endParaRPr>
          </a:p>
        </p:txBody>
      </p:sp>
      <p:sp>
        <p:nvSpPr>
          <p:cNvPr id="17419" name="Text Box 22"/>
          <p:cNvSpPr txBox="1">
            <a:spLocks noChangeArrowheads="1"/>
          </p:cNvSpPr>
          <p:nvPr/>
        </p:nvSpPr>
        <p:spPr bwMode="auto">
          <a:xfrm>
            <a:off x="2286000" y="5157192"/>
            <a:ext cx="6477000" cy="1091208"/>
          </a:xfrm>
          <a:prstGeom prst="rect">
            <a:avLst/>
          </a:prstGeom>
          <a:solidFill>
            <a:schemeClr val="bg1"/>
          </a:solidFill>
          <a:ln w="38100">
            <a:solidFill>
              <a:srgbClr val="170CA4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 eaLnBrk="1" hangingPunct="1"/>
            <a:r>
              <a:rPr lang="pl-PL" sz="1400" b="1" dirty="0">
                <a:solidFill>
                  <a:srgbClr val="000000"/>
                </a:solidFill>
              </a:rPr>
              <a:t>WEJŚCIE DO PROJEKTU  </a:t>
            </a:r>
            <a:endParaRPr lang="pl-PL" sz="1400" b="1" dirty="0" smtClean="0">
              <a:solidFill>
                <a:srgbClr val="000000"/>
              </a:solidFill>
            </a:endParaRPr>
          </a:p>
          <a:p>
            <a:pPr algn="ctr" eaLnBrk="1" hangingPunct="1"/>
            <a:endParaRPr lang="pl-PL" sz="14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pl-PL" sz="1400" b="1" dirty="0">
                <a:solidFill>
                  <a:srgbClr val="000000"/>
                </a:solidFill>
              </a:rPr>
              <a:t>PODPISANIE UMOWY </a:t>
            </a:r>
            <a:r>
              <a:rPr lang="pl-PL" sz="1400" b="1" dirty="0" smtClean="0">
                <a:solidFill>
                  <a:srgbClr val="000000"/>
                </a:solidFill>
              </a:rPr>
              <a:t>SZKOLENIOWEJ WRAZ Z OŚWIADCZENIAMI</a:t>
            </a: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17420" name="Line 2"/>
          <p:cNvSpPr>
            <a:spLocks noChangeShapeType="1"/>
          </p:cNvSpPr>
          <p:nvPr/>
        </p:nvSpPr>
        <p:spPr bwMode="auto">
          <a:xfrm flipH="1">
            <a:off x="1998482" y="2438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21" name="Line 2"/>
          <p:cNvSpPr>
            <a:spLocks noChangeShapeType="1"/>
          </p:cNvSpPr>
          <p:nvPr/>
        </p:nvSpPr>
        <p:spPr bwMode="auto">
          <a:xfrm flipH="1">
            <a:off x="2286000" y="3657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6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l-PL"/>
          </a:p>
        </p:txBody>
      </p:sp>
      <p:sp>
        <p:nvSpPr>
          <p:cNvPr id="18435" name="AutoShape 25"/>
          <p:cNvSpPr>
            <a:spLocks noChangeAspect="1" noChangeArrowheads="1" noTextEdit="1"/>
          </p:cNvSpPr>
          <p:nvPr/>
        </p:nvSpPr>
        <p:spPr bwMode="auto">
          <a:xfrm>
            <a:off x="0" y="1988840"/>
            <a:ext cx="7391400" cy="4614862"/>
          </a:xfrm>
          <a:prstGeom prst="rect">
            <a:avLst/>
          </a:prstGeom>
          <a:gradFill rotWithShape="1">
            <a:gsLst>
              <a:gs pos="0">
                <a:srgbClr val="F2F2F2"/>
              </a:gs>
              <a:gs pos="100000">
                <a:srgbClr val="BFBFBF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36" name="Text Box 24"/>
          <p:cNvSpPr txBox="1">
            <a:spLocks noChangeArrowheads="1"/>
          </p:cNvSpPr>
          <p:nvPr/>
        </p:nvSpPr>
        <p:spPr bwMode="auto">
          <a:xfrm>
            <a:off x="304800" y="533400"/>
            <a:ext cx="8382000" cy="1143000"/>
          </a:xfrm>
          <a:prstGeom prst="rect">
            <a:avLst/>
          </a:prstGeom>
          <a:solidFill>
            <a:srgbClr val="C0D0EE"/>
          </a:solidFill>
          <a:ln w="28575">
            <a:solidFill>
              <a:srgbClr val="8BB333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b="1" dirty="0">
                <a:ea typeface="Times New Roman" pitchFamily="18" charset="0"/>
                <a:cs typeface="Arial Unicode MS" pitchFamily="34" charset="-128"/>
              </a:rPr>
              <a:t>ETAP I –  </a:t>
            </a:r>
            <a:r>
              <a:rPr lang="pl-PL" b="1" dirty="0" err="1" smtClean="0">
                <a:ea typeface="Times New Roman" pitchFamily="18" charset="0"/>
                <a:cs typeface="Arial Unicode MS" pitchFamily="34" charset="-128"/>
              </a:rPr>
              <a:t>szkolenia</a:t>
            </a:r>
            <a:r>
              <a:rPr lang="pl-PL" b="1" dirty="0" smtClean="0">
                <a:ea typeface="Times New Roman" pitchFamily="18" charset="0"/>
                <a:cs typeface="Arial Unicode MS" pitchFamily="34" charset="-128"/>
              </a:rPr>
              <a:t> z ZAKŁADANIA </a:t>
            </a:r>
            <a:r>
              <a:rPr lang="pl-PL" b="1" dirty="0">
                <a:ea typeface="Times New Roman" pitchFamily="18" charset="0"/>
                <a:cs typeface="Arial Unicode MS" pitchFamily="34" charset="-128"/>
              </a:rPr>
              <a:t>I PROWADZENIA DZIAŁALNOŚCI GOSPODARCZEJ </a:t>
            </a:r>
            <a:endParaRPr lang="pl-PL" b="1" dirty="0" smtClean="0">
              <a:ea typeface="Times New Roman" pitchFamily="18" charset="0"/>
              <a:cs typeface="Arial Unicode MS" pitchFamily="34" charset="-128"/>
            </a:endParaRPr>
          </a:p>
          <a:p>
            <a:pPr algn="ctr"/>
            <a:r>
              <a:rPr lang="pl-PL" b="1" dirty="0" smtClean="0">
                <a:ea typeface="Times New Roman" pitchFamily="18" charset="0"/>
                <a:cs typeface="Arial Unicode MS" pitchFamily="34" charset="-128"/>
              </a:rPr>
              <a:t>56-godzinne</a:t>
            </a:r>
            <a:r>
              <a:rPr lang="pl-PL" b="1" dirty="0">
                <a:ea typeface="Times New Roman" pitchFamily="18" charset="0"/>
                <a:cs typeface="Arial Unicode MS" pitchFamily="34" charset="-128"/>
              </a:rPr>
              <a:t>, </a:t>
            </a:r>
            <a:r>
              <a:rPr lang="pl-PL" b="1" dirty="0" smtClean="0">
                <a:ea typeface="Times New Roman" pitchFamily="18" charset="0"/>
                <a:cs typeface="Arial Unicode MS" pitchFamily="34" charset="-128"/>
              </a:rPr>
              <a:t>7-dniowe</a:t>
            </a:r>
            <a:r>
              <a:rPr lang="pl-PL" b="1" dirty="0">
                <a:ea typeface="Times New Roman" pitchFamily="18" charset="0"/>
                <a:cs typeface="Arial Unicode MS" pitchFamily="34" charset="-128"/>
              </a:rPr>
              <a:t>, </a:t>
            </a:r>
            <a:r>
              <a:rPr lang="pl-PL" b="1" dirty="0" smtClean="0">
                <a:ea typeface="Times New Roman" pitchFamily="18" charset="0"/>
                <a:cs typeface="Arial Unicode MS" pitchFamily="34" charset="-128"/>
              </a:rPr>
              <a:t>MIEJSCE: siedziba DARR S.A. , ul. Szczawieńska 2,</a:t>
            </a:r>
          </a:p>
          <a:p>
            <a:pPr algn="ctr"/>
            <a:r>
              <a:rPr lang="pl-PL" b="1" dirty="0" smtClean="0">
                <a:ea typeface="Times New Roman" pitchFamily="18" charset="0"/>
                <a:cs typeface="Arial Unicode MS" pitchFamily="34" charset="-128"/>
              </a:rPr>
              <a:t> SZCZAWNO-ZDRÓJ, </a:t>
            </a:r>
          </a:p>
          <a:p>
            <a:pPr algn="ctr"/>
            <a:r>
              <a:rPr lang="pl-PL" b="1" dirty="0" smtClean="0">
                <a:ea typeface="Times New Roman" pitchFamily="18" charset="0"/>
                <a:cs typeface="Arial Unicode MS" pitchFamily="34" charset="-128"/>
              </a:rPr>
              <a:t>grupy po ok. 17 osób</a:t>
            </a:r>
          </a:p>
          <a:p>
            <a:pPr algn="ctr"/>
            <a:endParaRPr lang="pl-PL" b="1" dirty="0" smtClean="0"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18437" name="Text Box 17"/>
          <p:cNvSpPr txBox="1">
            <a:spLocks noChangeArrowheads="1"/>
          </p:cNvSpPr>
          <p:nvPr/>
        </p:nvSpPr>
        <p:spPr bwMode="auto">
          <a:xfrm>
            <a:off x="304800" y="1981200"/>
            <a:ext cx="8382000" cy="873125"/>
          </a:xfrm>
          <a:prstGeom prst="rect">
            <a:avLst/>
          </a:prstGeom>
          <a:solidFill>
            <a:srgbClr val="C0D0EE"/>
          </a:solidFill>
          <a:ln w="28575">
            <a:solidFill>
              <a:srgbClr val="8BB333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sz="2000" b="1" dirty="0" smtClean="0"/>
              <a:t>Ogłoszenie o naborze Wniosków </a:t>
            </a:r>
            <a:r>
              <a:rPr lang="pl-PL" sz="2000" b="1" dirty="0"/>
              <a:t>o </a:t>
            </a:r>
            <a:r>
              <a:rPr lang="pl-PL" sz="2000" b="1" dirty="0" smtClean="0"/>
              <a:t>Dotacje</a:t>
            </a:r>
          </a:p>
          <a:p>
            <a:pPr algn="ctr"/>
            <a:r>
              <a:rPr lang="pl-PL" sz="2000" b="1" dirty="0" smtClean="0"/>
              <a:t>(ogłoszenie naboru – 14  dni przed planowanym terminem naboru)</a:t>
            </a:r>
            <a:endParaRPr lang="pl-PL" sz="2000" b="1" dirty="0"/>
          </a:p>
        </p:txBody>
      </p:sp>
      <p:sp>
        <p:nvSpPr>
          <p:cNvPr id="18438" name="Text Box 16"/>
          <p:cNvSpPr txBox="1">
            <a:spLocks noChangeArrowheads="1"/>
          </p:cNvSpPr>
          <p:nvPr/>
        </p:nvSpPr>
        <p:spPr bwMode="auto">
          <a:xfrm>
            <a:off x="304800" y="3159125"/>
            <a:ext cx="8382000" cy="685800"/>
          </a:xfrm>
          <a:prstGeom prst="rect">
            <a:avLst/>
          </a:prstGeom>
          <a:noFill/>
          <a:ln w="28575">
            <a:solidFill>
              <a:srgbClr val="170CA4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sz="2000" b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Nabór </a:t>
            </a:r>
            <a:r>
              <a:rPr lang="pl-PL" sz="2000" b="1" dirty="0" smtClean="0"/>
              <a:t>Wniosków o Dotacje</a:t>
            </a:r>
            <a:endParaRPr lang="pl-PL" sz="2000" b="1" dirty="0" smtClean="0">
              <a:solidFill>
                <a:srgbClr val="000000"/>
              </a:solidFill>
              <a:ea typeface="Times New Roman" pitchFamily="18" charset="0"/>
              <a:cs typeface="Arial Unicode MS" pitchFamily="34" charset="-128"/>
            </a:endParaRPr>
          </a:p>
          <a:p>
            <a:pPr algn="ctr"/>
            <a:r>
              <a:rPr lang="pl-PL" sz="2000" b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Runda naboru trwa 10 dni </a:t>
            </a:r>
            <a:endParaRPr lang="pl-PL" sz="2000" dirty="0"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304800" y="4191000"/>
            <a:ext cx="8382000" cy="609600"/>
          </a:xfrm>
          <a:prstGeom prst="rect">
            <a:avLst/>
          </a:prstGeom>
          <a:solidFill>
            <a:srgbClr val="FF0000"/>
          </a:solidFill>
          <a:ln w="28575">
            <a:solidFill>
              <a:srgbClr val="170CA4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OCENA </a:t>
            </a:r>
            <a:r>
              <a:rPr lang="pl-P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WNIOSKÓW PRZEZ KOMISJĘ OCENY </a:t>
            </a:r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WNIOSKÓW</a:t>
            </a:r>
            <a:endParaRPr lang="pl-P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0" name="Line 3"/>
          <p:cNvSpPr>
            <a:spLocks noChangeShapeType="1"/>
          </p:cNvSpPr>
          <p:nvPr/>
        </p:nvSpPr>
        <p:spPr bwMode="auto">
          <a:xfrm>
            <a:off x="4038600" y="4876800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1" name="Objaśnienie ze strzałką w dół 27"/>
          <p:cNvSpPr>
            <a:spLocks noChangeArrowheads="1"/>
          </p:cNvSpPr>
          <p:nvPr/>
        </p:nvSpPr>
        <p:spPr bwMode="auto">
          <a:xfrm>
            <a:off x="304800" y="76200"/>
            <a:ext cx="8229600" cy="457200"/>
          </a:xfrm>
          <a:prstGeom prst="downArrowCallout">
            <a:avLst>
              <a:gd name="adj1" fmla="val 51500"/>
              <a:gd name="adj2" fmla="val 51417"/>
              <a:gd name="adj3" fmla="val 25000"/>
              <a:gd name="adj4" fmla="val 64977"/>
            </a:avLst>
          </a:prstGeom>
          <a:solidFill>
            <a:srgbClr val="99CC00"/>
          </a:solidFill>
          <a:ln w="25400" algn="ctr">
            <a:solidFill>
              <a:srgbClr val="170CA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1400" b="1" dirty="0" smtClean="0">
                <a:ea typeface="Times New Roman" pitchFamily="18" charset="0"/>
                <a:cs typeface="Raavi" pitchFamily="2"/>
              </a:rPr>
              <a:t>WSPARCIE PRZED ZAŁOŻENIEM DZIAŁALNOŚCI GOSPODARCZEJ</a:t>
            </a:r>
            <a:endParaRPr lang="pl-PL" sz="1400" b="1" dirty="0">
              <a:ea typeface="Times New Roman" pitchFamily="18" charset="0"/>
              <a:cs typeface="Raavi" pitchFamily="2"/>
            </a:endParaRP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304800" y="5334000"/>
            <a:ext cx="8382000" cy="762000"/>
          </a:xfrm>
          <a:prstGeom prst="rect">
            <a:avLst/>
          </a:prstGeom>
          <a:noFill/>
          <a:ln w="38100">
            <a:solidFill>
              <a:srgbClr val="170CA4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sz="1600" b="1" dirty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REZULTAT: </a:t>
            </a:r>
            <a:r>
              <a:rPr lang="pl-PL" sz="1600" b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lista rankingowa osób zakwalifikowanych do otrzymania  DOTACJI INWESTYCYJNEJ </a:t>
            </a:r>
            <a:r>
              <a:rPr lang="pl-PL" sz="1600" b="1" dirty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ORAZ </a:t>
            </a:r>
            <a:r>
              <a:rPr lang="pl-PL" sz="1600" b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PODSTAWOWEGO WSPARCIA POMOSTOWEGO</a:t>
            </a:r>
            <a:endParaRPr lang="pl-PL" sz="1600" dirty="0"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18443" name="Line 2"/>
          <p:cNvSpPr>
            <a:spLocks noChangeShapeType="1"/>
          </p:cNvSpPr>
          <p:nvPr/>
        </p:nvSpPr>
        <p:spPr bwMode="auto">
          <a:xfrm flipH="1">
            <a:off x="4038600" y="3861048"/>
            <a:ext cx="29344" cy="3299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5" name="Line 2"/>
          <p:cNvSpPr>
            <a:spLocks noChangeShapeType="1"/>
          </p:cNvSpPr>
          <p:nvPr/>
        </p:nvSpPr>
        <p:spPr bwMode="auto">
          <a:xfrm>
            <a:off x="4038600" y="1676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" name="Line 2"/>
          <p:cNvSpPr>
            <a:spLocks noChangeShapeType="1"/>
          </p:cNvSpPr>
          <p:nvPr/>
        </p:nvSpPr>
        <p:spPr bwMode="auto">
          <a:xfrm>
            <a:off x="4038600" y="2854325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7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l-PL"/>
          </a:p>
        </p:txBody>
      </p:sp>
      <p:sp>
        <p:nvSpPr>
          <p:cNvPr id="19459" name="Text Box 15"/>
          <p:cNvSpPr txBox="1">
            <a:spLocks noChangeArrowheads="1"/>
          </p:cNvSpPr>
          <p:nvPr/>
        </p:nvSpPr>
        <p:spPr bwMode="auto">
          <a:xfrm>
            <a:off x="163398" y="685800"/>
            <a:ext cx="8534400" cy="943000"/>
          </a:xfrm>
          <a:prstGeom prst="rect">
            <a:avLst/>
          </a:prstGeom>
          <a:solidFill>
            <a:srgbClr val="C0D0EE"/>
          </a:solidFill>
          <a:ln w="28575">
            <a:solidFill>
              <a:srgbClr val="99CC00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sz="2000" b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WYPŁATA </a:t>
            </a:r>
            <a:r>
              <a:rPr lang="pl-PL" sz="2000" b="1" dirty="0">
                <a:ea typeface="Times New Roman" pitchFamily="18" charset="0"/>
                <a:cs typeface="Arial Unicode MS" pitchFamily="34" charset="-128"/>
              </a:rPr>
              <a:t>DOTACJI I REALIZACJA ZAKUPÓW INWESTYCYJNYCH </a:t>
            </a:r>
            <a:endParaRPr lang="pl-PL" sz="2000" b="1" dirty="0" smtClean="0">
              <a:ea typeface="Times New Roman" pitchFamily="18" charset="0"/>
              <a:cs typeface="Arial Unicode MS" pitchFamily="34" charset="-128"/>
            </a:endParaRPr>
          </a:p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 pitchFamily="18" charset="0"/>
                <a:cs typeface="Arial Unicode MS" pitchFamily="34" charset="-128"/>
              </a:rPr>
              <a:t>KWOTA JEDNOSTKOWA 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 pitchFamily="18" charset="0"/>
                <a:cs typeface="Arial Unicode MS" pitchFamily="34" charset="-128"/>
              </a:rPr>
              <a:t>23 050 tys. </a:t>
            </a: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itchFamily="18" charset="0"/>
                <a:cs typeface="Arial Unicode MS" pitchFamily="34" charset="-128"/>
              </a:rPr>
              <a:t>zł na firmę, </a:t>
            </a:r>
          </a:p>
          <a:p>
            <a:pPr algn="ctr"/>
            <a:endParaRPr lang="pl-PL" sz="2000" b="1" dirty="0">
              <a:ea typeface="Times New Roman" pitchFamily="18" charset="0"/>
              <a:cs typeface="Arial Unicode MS" pitchFamily="34" charset="-128"/>
            </a:endParaRPr>
          </a:p>
          <a:p>
            <a:pPr algn="ctr"/>
            <a:endParaRPr lang="pl-PL" sz="2000" b="1" dirty="0"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19460" name="Objaśnienie ze strzałką w dół 18"/>
          <p:cNvSpPr>
            <a:spLocks noChangeArrowheads="1"/>
          </p:cNvSpPr>
          <p:nvPr/>
        </p:nvSpPr>
        <p:spPr bwMode="auto">
          <a:xfrm>
            <a:off x="228600" y="152400"/>
            <a:ext cx="8458200" cy="533400"/>
          </a:xfrm>
          <a:prstGeom prst="downArrowCallout">
            <a:avLst>
              <a:gd name="adj1" fmla="val 50067"/>
              <a:gd name="adj2" fmla="val 50067"/>
              <a:gd name="adj3" fmla="val 25000"/>
              <a:gd name="adj4" fmla="val 64977"/>
            </a:avLst>
          </a:prstGeom>
          <a:solidFill>
            <a:srgbClr val="99CC00"/>
          </a:solidFill>
          <a:ln w="25400" algn="ctr">
            <a:solidFill>
              <a:srgbClr val="170CA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b="1" dirty="0" smtClean="0">
                <a:ea typeface="Times New Roman" pitchFamily="18" charset="0"/>
                <a:cs typeface="Raavi" pitchFamily="2"/>
              </a:rPr>
              <a:t>WSPARCIE PO ZAŁOŻENIU DZIAŁALNOŚCI GOSPODARCZEJ</a:t>
            </a:r>
            <a:endParaRPr lang="pl-PL" b="1" dirty="0">
              <a:ea typeface="Times New Roman" pitchFamily="18" charset="0"/>
              <a:cs typeface="Raavi" pitchFamily="2"/>
            </a:endParaRPr>
          </a:p>
        </p:txBody>
      </p:sp>
      <p:sp>
        <p:nvSpPr>
          <p:cNvPr id="19461" name="Line 13"/>
          <p:cNvSpPr>
            <a:spLocks noChangeShapeType="1"/>
          </p:cNvSpPr>
          <p:nvPr/>
        </p:nvSpPr>
        <p:spPr bwMode="auto">
          <a:xfrm flipH="1">
            <a:off x="4427984" y="3933056"/>
            <a:ext cx="0" cy="32314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179512" y="1844824"/>
            <a:ext cx="8458200" cy="2038675"/>
          </a:xfrm>
          <a:prstGeom prst="rect">
            <a:avLst/>
          </a:prstGeom>
          <a:solidFill>
            <a:srgbClr val="C0D0EE"/>
          </a:solidFill>
          <a:ln w="28575">
            <a:solidFill>
              <a:srgbClr val="99CC00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sz="2000" b="1" dirty="0" smtClean="0">
                <a:ea typeface="Times New Roman" pitchFamily="18" charset="0"/>
                <a:cs typeface="Arial Unicode MS" pitchFamily="34" charset="-128"/>
              </a:rPr>
              <a:t>Wypłata bieżąca PODSTAWOWEGO WSPARCIA POMOSTOWEGO </a:t>
            </a:r>
            <a:endParaRPr lang="pl-PL" sz="2000" b="1" dirty="0">
              <a:ea typeface="Times New Roman" pitchFamily="18" charset="0"/>
              <a:cs typeface="Arial Unicode MS" pitchFamily="34" charset="-128"/>
            </a:endParaRPr>
          </a:p>
          <a:p>
            <a:pPr algn="ctr"/>
            <a:endParaRPr lang="pl-PL" sz="2000" b="1" dirty="0" smtClean="0">
              <a:ea typeface="Times New Roman" pitchFamily="18" charset="0"/>
              <a:cs typeface="Arial Unicode MS" pitchFamily="34" charset="-128"/>
            </a:endParaRPr>
          </a:p>
          <a:p>
            <a:pPr algn="ctr"/>
            <a:r>
              <a:rPr lang="pl-PL" sz="2000" b="1" dirty="0" smtClean="0">
                <a:ea typeface="Times New Roman" pitchFamily="18" charset="0"/>
                <a:cs typeface="Arial Unicode MS" pitchFamily="34" charset="-128"/>
              </a:rPr>
              <a:t> </a:t>
            </a:r>
            <a:r>
              <a:rPr lang="pl-PL" sz="2000" dirty="0">
                <a:ea typeface="Times New Roman" pitchFamily="18" charset="0"/>
                <a:cs typeface="Arial Unicode MS" pitchFamily="34" charset="-128"/>
              </a:rPr>
              <a:t>dla wszystkich, którzy otrzyma</a:t>
            </a:r>
            <a:r>
              <a:rPr lang="pl-PL" sz="2000" dirty="0">
                <a:latin typeface="Arial" charset="0"/>
                <a:ea typeface="Times New Roman" pitchFamily="18" charset="0"/>
                <a:cs typeface="Arial Unicode MS" pitchFamily="34" charset="-128"/>
              </a:rPr>
              <a:t>li </a:t>
            </a:r>
            <a:r>
              <a:rPr lang="pl-PL" sz="2000" dirty="0">
                <a:ea typeface="Times New Roman" pitchFamily="18" charset="0"/>
                <a:cs typeface="Arial Unicode MS" pitchFamily="34" charset="-128"/>
              </a:rPr>
              <a:t>dotację na rozpoczęcie działalności gospodarczej. Pomoc finansowa na pokrycie podstawowych kosztów </a:t>
            </a:r>
            <a:r>
              <a:rPr lang="pl-PL" sz="2000" dirty="0" smtClean="0">
                <a:ea typeface="Times New Roman" pitchFamily="18" charset="0"/>
                <a:cs typeface="Arial Unicode MS" pitchFamily="34" charset="-128"/>
              </a:rPr>
              <a:t>działalności </a:t>
            </a:r>
            <a:r>
              <a:rPr lang="pl-PL" sz="2000" dirty="0">
                <a:ea typeface="Times New Roman" pitchFamily="18" charset="0"/>
                <a:cs typeface="Arial Unicode MS" pitchFamily="34" charset="-128"/>
              </a:rPr>
              <a:t>w wysokości do </a:t>
            </a:r>
            <a:r>
              <a:rPr lang="pl-PL" sz="2000" b="1" dirty="0" smtClean="0">
                <a:ea typeface="Times New Roman" pitchFamily="18" charset="0"/>
                <a:cs typeface="Arial Unicode MS" pitchFamily="34" charset="-128"/>
              </a:rPr>
              <a:t>1570zł </a:t>
            </a:r>
            <a:r>
              <a:rPr lang="pl-PL" sz="2000" b="1" dirty="0">
                <a:ea typeface="Times New Roman" pitchFamily="18" charset="0"/>
                <a:cs typeface="Arial Unicode MS" pitchFamily="34" charset="-128"/>
              </a:rPr>
              <a:t>na miesiąc</a:t>
            </a:r>
            <a:r>
              <a:rPr lang="pl-PL" sz="2000" dirty="0" smtClean="0">
                <a:ea typeface="Times New Roman" pitchFamily="18" charset="0"/>
                <a:cs typeface="Arial Unicode MS" pitchFamily="34" charset="-128"/>
              </a:rPr>
              <a:t>, wypłacana </a:t>
            </a:r>
            <a:r>
              <a:rPr lang="pl-PL" sz="2000" dirty="0">
                <a:ea typeface="Times New Roman" pitchFamily="18" charset="0"/>
                <a:cs typeface="Arial Unicode MS" pitchFamily="34" charset="-128"/>
              </a:rPr>
              <a:t>przez okres </a:t>
            </a:r>
            <a:r>
              <a:rPr lang="pl-PL" sz="2000" b="1" dirty="0" err="1" smtClean="0">
                <a:ea typeface="Times New Roman" pitchFamily="18" charset="0"/>
                <a:cs typeface="Arial Unicode MS" pitchFamily="34" charset="-128"/>
              </a:rPr>
              <a:t>od</a:t>
            </a:r>
            <a:r>
              <a:rPr lang="pl-PL" sz="2000" b="1" dirty="0" smtClean="0">
                <a:ea typeface="Times New Roman" pitchFamily="18" charset="0"/>
                <a:cs typeface="Arial Unicode MS" pitchFamily="34" charset="-128"/>
              </a:rPr>
              <a:t> 6 do 12 miesięcy</a:t>
            </a:r>
            <a:endParaRPr lang="pl-PL" sz="2000" b="1" dirty="0">
              <a:ea typeface="Times New Roman" pitchFamily="18" charset="0"/>
              <a:cs typeface="Arial Unicode MS" pitchFamily="34" charset="-128"/>
            </a:endParaRPr>
          </a:p>
          <a:p>
            <a:pPr algn="ctr"/>
            <a:endParaRPr lang="pl-PL" sz="2000" b="1" dirty="0">
              <a:ea typeface="Times New Roman" pitchFamily="18" charset="0"/>
              <a:cs typeface="Arial Unicode MS" pitchFamily="34" charset="-128"/>
            </a:endParaRPr>
          </a:p>
          <a:p>
            <a:endParaRPr lang="pl-PL" sz="2000" b="1" dirty="0">
              <a:ea typeface="Times New Roman" pitchFamily="18" charset="0"/>
              <a:cs typeface="Arial Unicode MS" pitchFamily="34" charset="-128"/>
            </a:endParaRPr>
          </a:p>
          <a:p>
            <a:endParaRPr lang="pl-PL" sz="2000" b="1" dirty="0"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 flipH="1">
            <a:off x="4427984" y="1628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228600" y="4219280"/>
            <a:ext cx="8382000" cy="701511"/>
          </a:xfrm>
          <a:prstGeom prst="rect">
            <a:avLst/>
          </a:prstGeom>
          <a:solidFill>
            <a:srgbClr val="C0D0EE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b="1" dirty="0" smtClean="0"/>
              <a:t>MONITORING PROWADZONEJ DZIAŁALNOSCI GOSPODARCZEJ  </a:t>
            </a:r>
            <a:r>
              <a:rPr lang="pl-PL" sz="1400" b="1" dirty="0" smtClean="0"/>
              <a:t>– CO NAJMNIEJ DWUKROTNA KONTROLA W SIEDZIBIE FIRMY W CIAGU PIERWSZEGO ROKU DZIAŁALNOŚCI</a:t>
            </a:r>
            <a:endParaRPr lang="pl-PL" sz="1400" dirty="0">
              <a:cs typeface="Times New Roman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268298" y="5165888"/>
            <a:ext cx="6324600" cy="499621"/>
          </a:xfrm>
          <a:prstGeom prst="rect">
            <a:avLst/>
          </a:prstGeom>
          <a:solidFill>
            <a:srgbClr val="C7EA70"/>
          </a:solidFill>
          <a:ln w="38100">
            <a:solidFill>
              <a:srgbClr val="170CA4"/>
            </a:solidFill>
            <a:miter lim="800000"/>
            <a:headEnd/>
            <a:tailEnd/>
          </a:ln>
        </p:spPr>
        <p:txBody>
          <a:bodyPr lIns="74981" tIns="37490" rIns="74981" bIns="37490"/>
          <a:lstStyle/>
          <a:p>
            <a:pPr algn="ctr"/>
            <a:r>
              <a:rPr lang="pl-PL" sz="1600" b="1" dirty="0" smtClean="0"/>
              <a:t>PO ROKU OD ZAŁOŻENIA DZIAŁALNOŚCI GOSPODARCZEJ</a:t>
            </a:r>
            <a:endParaRPr lang="pl-PL" sz="1600" b="1" dirty="0"/>
          </a:p>
          <a:p>
            <a:pPr algn="ctr"/>
            <a:r>
              <a:rPr lang="pl-PL" sz="1200" b="1" dirty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WYJŚCIE Z PROJEKTU </a:t>
            </a:r>
            <a:r>
              <a:rPr lang="pl-PL" sz="1200" b="1" dirty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–</a:t>
            </a:r>
            <a:r>
              <a:rPr lang="pl-PL" sz="1200" b="1" dirty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ZAKOŃCZENIE UDZIAŁU </a:t>
            </a:r>
            <a:endParaRPr lang="pl-PL" sz="1200" dirty="0"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>
            <a:off x="4430598" y="4920791"/>
            <a:ext cx="0" cy="2450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04800" y="5806911"/>
            <a:ext cx="8458200" cy="7773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4981" tIns="37490" rIns="74981" bIns="3749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pl-PL" sz="1400" b="1" dirty="0" smtClean="0">
              <a:solidFill>
                <a:srgbClr val="000000"/>
              </a:solidFill>
              <a:ea typeface="Times New Roman" panose="02020603050405020304" pitchFamily="18" charset="0"/>
              <a:cs typeface="Arial Unicode MS" panose="020B0604020202020204" pitchFamily="34" charset="-128"/>
            </a:endParaRPr>
          </a:p>
          <a:p>
            <a:pPr algn="ctr">
              <a:defRPr/>
            </a:pPr>
            <a:r>
              <a:rPr lang="pl-PL" sz="1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Arial Unicode MS" panose="020B0604020202020204" pitchFamily="34" charset="-128"/>
              </a:rPr>
              <a:t>WSPARCIE OTRZYMA 200 PODMIOTÓW GOSPODARCZYCH</a:t>
            </a:r>
            <a:endParaRPr lang="pl-PL" sz="1400" dirty="0" smtClean="0">
              <a:solidFill>
                <a:srgbClr val="000000"/>
              </a:solidFill>
              <a:ea typeface="Times New Roman" panose="02020603050405020304" pitchFamily="18" charset="0"/>
              <a:cs typeface="Arial Unicode MS" panose="020B0604020202020204" pitchFamily="34" charset="-128"/>
            </a:endParaRPr>
          </a:p>
          <a:p>
            <a:pPr>
              <a:defRPr/>
            </a:pPr>
            <a:endParaRPr lang="pl-PL" sz="1400" dirty="0" smtClean="0">
              <a:solidFill>
                <a:srgbClr val="000000"/>
              </a:solidFill>
              <a:ea typeface="Times New Roman" panose="02020603050405020304" pitchFamily="18" charset="0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8" name="Objaśnienie ze strzałką w dół 27"/>
          <p:cNvSpPr/>
          <p:nvPr/>
        </p:nvSpPr>
        <p:spPr>
          <a:xfrm>
            <a:off x="179512" y="620688"/>
            <a:ext cx="7632848" cy="1152128"/>
          </a:xfrm>
          <a:prstGeom prst="downArrowCallou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Przedsiębiorczość i atrakcyjność inwestycyjna</a:t>
            </a:r>
            <a:r>
              <a:rPr lang="pl-PL" sz="2800" b="1" dirty="0" smtClean="0"/>
              <a:t> </a:t>
            </a:r>
            <a:endParaRPr lang="pl-PL" sz="2800" dirty="0" smtClean="0"/>
          </a:p>
        </p:txBody>
      </p:sp>
      <p:sp>
        <p:nvSpPr>
          <p:cNvPr id="29" name="Objaśnienie ze strzałką w dół 28"/>
          <p:cNvSpPr/>
          <p:nvPr/>
        </p:nvSpPr>
        <p:spPr>
          <a:xfrm>
            <a:off x="2771800" y="1772816"/>
            <a:ext cx="4896544" cy="1080120"/>
          </a:xfrm>
          <a:prstGeom prst="downArrowCallou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400" b="1" dirty="0" smtClean="0">
                <a:solidFill>
                  <a:schemeClr val="tx1"/>
                </a:solidFill>
              </a:rPr>
              <a:t>OŚRODEK  SPEŁNIAJĄCY  FUNKCJE UZDROWISKOWEJ                                I TURYSTYCZNEJ GMINY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179512" y="18864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SZCZAWNO-ZDRÓJ </a:t>
            </a:r>
          </a:p>
        </p:txBody>
      </p:sp>
      <p:sp>
        <p:nvSpPr>
          <p:cNvPr id="31" name="Strzałka w prawo 30"/>
          <p:cNvSpPr/>
          <p:nvPr/>
        </p:nvSpPr>
        <p:spPr>
          <a:xfrm>
            <a:off x="107504" y="2636912"/>
            <a:ext cx="4680520" cy="396044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OŚRODEK SPEŁNIAJĄCY OCZEKIWANIA MIESZKAŃCÓW, PRZYJAZNY DLA PRZEDSIĘBIORCÓW ORAZ</a:t>
            </a:r>
          </a:p>
          <a:p>
            <a:r>
              <a:rPr lang="pl-PL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ATRAKCYJNY DLA TURYSTÓW                      I KURACJUSZY. </a:t>
            </a:r>
            <a:endParaRPr lang="pl-PL" sz="2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4788024" y="2708920"/>
            <a:ext cx="3888432" cy="3744416"/>
          </a:xfrm>
          <a:prstGeom prst="foldedCorner">
            <a:avLst/>
          </a:prstGeom>
          <a:solidFill>
            <a:srgbClr val="00B05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000" b="1" dirty="0" smtClean="0"/>
              <a:t>Działalność gmin uzdrowiskowych w znaczący sposób zdeterminowana jest poprzez panujące na danym obszarze specyficzne warunki naturalne </a:t>
            </a:r>
          </a:p>
          <a:p>
            <a:endParaRPr lang="pl-PL" sz="2000" b="1" dirty="0"/>
          </a:p>
        </p:txBody>
      </p:sp>
      <p:pic>
        <p:nvPicPr>
          <p:cNvPr id="1026" name="Picture 2" descr="C:\Documents and Settings\mstanislawczyk\Moje dokumenty\2005_2.1 analiza rynku pracy\strona internetowa\rbrp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564904"/>
            <a:ext cx="2358744" cy="1008509"/>
          </a:xfrm>
          <a:prstGeom prst="rect">
            <a:avLst/>
          </a:prstGeom>
          <a:noFill/>
        </p:spPr>
      </p:pic>
      <p:sp>
        <p:nvSpPr>
          <p:cNvPr id="11" name="Prostokąt 10"/>
          <p:cNvSpPr/>
          <p:nvPr/>
        </p:nvSpPr>
        <p:spPr>
          <a:xfrm>
            <a:off x="3491880" y="530120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sz="2000" b="1" dirty="0" smtClean="0"/>
              <a:t>Tak zwana turystyka</a:t>
            </a:r>
          </a:p>
          <a:p>
            <a:pPr algn="r"/>
            <a:r>
              <a:rPr lang="pl-PL" sz="2000" b="1" dirty="0" smtClean="0"/>
              <a:t>uzdrowiskowa postrzegana jest jako część turystyki rekreacyjnej</a:t>
            </a:r>
            <a:endParaRPr lang="pl-PL" sz="2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" name="pole tekstowe 29"/>
          <p:cNvSpPr txBox="1"/>
          <p:nvPr/>
        </p:nvSpPr>
        <p:spPr>
          <a:xfrm>
            <a:off x="179512" y="18864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Przedsiębiorczość i atrakcyjność inwestycyjna</a:t>
            </a:r>
            <a:r>
              <a:rPr lang="pl-PL" sz="2400" b="1" dirty="0" smtClean="0"/>
              <a:t> </a:t>
            </a:r>
            <a:endParaRPr lang="pl-PL" sz="2400" dirty="0" smtClean="0"/>
          </a:p>
        </p:txBody>
      </p:sp>
      <p:sp>
        <p:nvSpPr>
          <p:cNvPr id="8" name="Zagięty narożnik 7"/>
          <p:cNvSpPr/>
          <p:nvPr/>
        </p:nvSpPr>
        <p:spPr>
          <a:xfrm>
            <a:off x="251520" y="620688"/>
            <a:ext cx="8640960" cy="5472608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Tradycje uzdrowiskowe i sanatoryjne</a:t>
            </a:r>
            <a:endParaRPr lang="pl-PL" sz="2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Walory turystyczne i krajoznawcze</a:t>
            </a:r>
            <a:endParaRPr lang="pl-PL" sz="2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Występowanie unikatowych zasobów naturalnych w postaci wód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mineralnych</a:t>
            </a:r>
            <a:endParaRPr lang="pl-PL" sz="2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Położenie </a:t>
            </a:r>
            <a:r>
              <a:rPr lang="pl-PL" sz="2000" b="1" dirty="0" err="1" smtClean="0">
                <a:solidFill>
                  <a:schemeClr val="tx1"/>
                </a:solidFill>
              </a:rPr>
              <a:t>transgraniczne</a:t>
            </a:r>
            <a:endParaRPr lang="pl-PL" sz="2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Dobra dostępność komunikacyjna</a:t>
            </a:r>
            <a:endParaRPr lang="pl-PL" sz="2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Reprezentacyjne centrum uzdrowiska, architektura,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zabudowa, parki</a:t>
            </a:r>
            <a:endParaRPr lang="pl-PL" sz="2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Istniejące tereny inwestycyjne</a:t>
            </a:r>
            <a:endParaRPr lang="pl-PL" sz="2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Dobrze wykształceni mieszkańcy (duża ilość wolnych zawodów: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Lekarze, prawnicy, przedsiębiorcy), w tym bardzo wysoki udział osób z wyższym wykształceniem organizacja imprez sportowych i kulturalnych o znaczeniu ponadlokalnym</a:t>
            </a:r>
            <a:endParaRPr lang="pl-PL" sz="20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tx1"/>
                </a:solidFill>
              </a:rPr>
              <a:t>Duża aktywność kilku (tylko) organizacji pozarządowych, </a:t>
            </a:r>
            <a:r>
              <a:rPr lang="pl-PL" sz="2000" b="1" dirty="0" err="1" smtClean="0">
                <a:solidFill>
                  <a:schemeClr val="tx1"/>
                </a:solidFill>
              </a:rPr>
              <a:t>m.In</a:t>
            </a:r>
            <a:r>
              <a:rPr lang="pl-PL" sz="2000" b="1" dirty="0" smtClean="0">
                <a:solidFill>
                  <a:schemeClr val="tx1"/>
                </a:solidFill>
              </a:rPr>
              <a:t>. Towarzystwa miłośników </a:t>
            </a:r>
            <a:r>
              <a:rPr lang="pl-PL" sz="2000" b="1" dirty="0" err="1" smtClean="0">
                <a:solidFill>
                  <a:schemeClr val="tx1"/>
                </a:solidFill>
              </a:rPr>
              <a:t>szczawna</a:t>
            </a:r>
            <a:r>
              <a:rPr lang="pl-PL" sz="2000" b="1" dirty="0" smtClean="0">
                <a:solidFill>
                  <a:schemeClr val="tx1"/>
                </a:solidFill>
              </a:rPr>
              <a:t>- zdroju</a:t>
            </a:r>
            <a:endParaRPr lang="pl-PL" sz="2000" dirty="0" smtClean="0">
              <a:solidFill>
                <a:schemeClr val="tx1"/>
              </a:solidFill>
            </a:endParaRPr>
          </a:p>
        </p:txBody>
      </p:sp>
      <p:sp>
        <p:nvSpPr>
          <p:cNvPr id="31" name="Strzałka w prawo 30"/>
          <p:cNvSpPr/>
          <p:nvPr/>
        </p:nvSpPr>
        <p:spPr>
          <a:xfrm>
            <a:off x="1763688" y="5589240"/>
            <a:ext cx="2016224" cy="504056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mstanislawczyk\Moje dokumenty\2005_2.1 analiza rynku pracy\strona internetowa\rbrp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517232"/>
            <a:ext cx="269557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" name="pole tekstowe 29"/>
          <p:cNvSpPr txBox="1"/>
          <p:nvPr/>
        </p:nvSpPr>
        <p:spPr>
          <a:xfrm>
            <a:off x="179512" y="18864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Przedsiębiorczość i atrakcyjność inwestycyjna</a:t>
            </a:r>
            <a:r>
              <a:rPr lang="pl-PL" sz="2400" b="1" dirty="0" smtClean="0"/>
              <a:t> </a:t>
            </a:r>
            <a:endParaRPr lang="pl-PL" sz="2400" dirty="0" smtClean="0"/>
          </a:p>
        </p:txBody>
      </p:sp>
      <p:sp>
        <p:nvSpPr>
          <p:cNvPr id="8" name="Zagięty narożnik 7"/>
          <p:cNvSpPr/>
          <p:nvPr/>
        </p:nvSpPr>
        <p:spPr>
          <a:xfrm>
            <a:off x="251520" y="620688"/>
            <a:ext cx="8208912" cy="5472608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tx1"/>
                </a:solidFill>
              </a:rPr>
              <a:t>Moda na aktywność i zdrowy styl życia oraz przeznaczanie co raz większych środków na profilaktykę,</a:t>
            </a: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tx1"/>
                </a:solidFill>
              </a:rPr>
              <a:t>Ochronę zdrowia i opiekę nad osobami starszymi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tx1"/>
                </a:solidFill>
              </a:rPr>
              <a:t>Konkurencyjność cenowa polskich uzdrowisk na rynku europejskim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tx1"/>
                </a:solidFill>
              </a:rPr>
              <a:t>Rozwój przemysłu czasu wolnego, w tym tworzenie wysokiej jakości całorocznej oferty w zakresie turystyki aktywnej i specjalistycznej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tx1"/>
                </a:solidFill>
              </a:rPr>
              <a:t>Dostosowanie oferty do zapotrzebowania na rynku i ukierunkowanie oferty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tx1"/>
                </a:solidFill>
              </a:rPr>
              <a:t>Turystyczno-uzdrowiskowej na wybranych odbiorców (segmentacja klienta)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tx1"/>
                </a:solidFill>
              </a:rPr>
              <a:t> Promocja uzdrowiska oraz wzrost jego rozpoznawalności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 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tx1"/>
                </a:solidFill>
              </a:rPr>
              <a:t>Wykorzystanie potencjału lobbystycznego polskich i międzynarodowych organizacji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1" name="Strzałka w prawo 30"/>
          <p:cNvSpPr/>
          <p:nvPr/>
        </p:nvSpPr>
        <p:spPr>
          <a:xfrm>
            <a:off x="1763688" y="5589240"/>
            <a:ext cx="2016224" cy="504056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mstanislawczyk\Moje dokumenty\2005_2.1 analiza rynku pracy\strona internetowa\rbrp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517232"/>
            <a:ext cx="269557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" name="pole tekstowe 29"/>
          <p:cNvSpPr txBox="1"/>
          <p:nvPr/>
        </p:nvSpPr>
        <p:spPr>
          <a:xfrm>
            <a:off x="179512" y="18864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Przedsiębiorczość i atrakcyjność inwestycyjna</a:t>
            </a:r>
            <a:r>
              <a:rPr lang="pl-PL" sz="2400" b="1" dirty="0" smtClean="0"/>
              <a:t> </a:t>
            </a:r>
            <a:endParaRPr lang="pl-PL" sz="2400" dirty="0" smtClean="0"/>
          </a:p>
        </p:txBody>
      </p:sp>
      <p:sp>
        <p:nvSpPr>
          <p:cNvPr id="8" name="Zagięty narożnik 7"/>
          <p:cNvSpPr/>
          <p:nvPr/>
        </p:nvSpPr>
        <p:spPr>
          <a:xfrm>
            <a:off x="251520" y="620688"/>
            <a:ext cx="8208912" cy="5472608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pl-PL" b="1" dirty="0" smtClean="0">
                <a:solidFill>
                  <a:schemeClr val="tx1"/>
                </a:solidFill>
              </a:rPr>
              <a:t>Dzisiejsze uzdrowiska to uzdrowiska wielofunkcyjne, świadczące różnorodne usługi zaczynając </a:t>
            </a:r>
            <a:r>
              <a:rPr lang="pl-PL" b="1" dirty="0" err="1" smtClean="0">
                <a:solidFill>
                  <a:schemeClr val="tx1"/>
                </a:solidFill>
              </a:rPr>
              <a:t>od</a:t>
            </a:r>
            <a:r>
              <a:rPr lang="pl-PL" b="1" dirty="0" smtClean="0">
                <a:solidFill>
                  <a:schemeClr val="tx1"/>
                </a:solidFill>
              </a:rPr>
              <a:t> leczniczych usług uzdrowiskowych, a na turystyce uzdrowiskowej, </a:t>
            </a:r>
            <a:r>
              <a:rPr lang="pl-PL" b="1" dirty="0" err="1" smtClean="0">
                <a:solidFill>
                  <a:schemeClr val="tx1"/>
                </a:solidFill>
              </a:rPr>
              <a:t>spa</a:t>
            </a:r>
            <a:r>
              <a:rPr lang="pl-PL" b="1" dirty="0" smtClean="0">
                <a:solidFill>
                  <a:schemeClr val="tx1"/>
                </a:solidFill>
              </a:rPr>
              <a:t>, </a:t>
            </a:r>
            <a:r>
              <a:rPr lang="pl-PL" b="1" dirty="0" err="1" smtClean="0">
                <a:solidFill>
                  <a:schemeClr val="tx1"/>
                </a:solidFill>
              </a:rPr>
              <a:t>wellness</a:t>
            </a:r>
            <a:r>
              <a:rPr lang="pl-PL" b="1" dirty="0" smtClean="0">
                <a:solidFill>
                  <a:schemeClr val="tx1"/>
                </a:solidFill>
              </a:rPr>
              <a:t>, </a:t>
            </a:r>
            <a:r>
              <a:rPr lang="pl-PL" b="1" dirty="0" err="1" smtClean="0">
                <a:solidFill>
                  <a:schemeClr val="tx1"/>
                </a:solidFill>
              </a:rPr>
              <a:t>beauty</a:t>
            </a:r>
            <a:r>
              <a:rPr lang="pl-PL" b="1" dirty="0" smtClean="0">
                <a:solidFill>
                  <a:schemeClr val="tx1"/>
                </a:solidFill>
              </a:rPr>
              <a:t> kończąc. </a:t>
            </a:r>
          </a:p>
          <a:p>
            <a:pPr>
              <a:buFont typeface="Wingdings" pitchFamily="2" charset="2"/>
              <a:buChar char="ü"/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l-PL" b="1" dirty="0" smtClean="0">
                <a:solidFill>
                  <a:schemeClr val="tx1"/>
                </a:solidFill>
              </a:rPr>
              <a:t>Innowacyjne pomysły łączące w sobie rekreację i relaks z lecznictwem i rehabilitacją uzdrowiskową. </a:t>
            </a:r>
          </a:p>
          <a:p>
            <a:pPr>
              <a:buFont typeface="Wingdings" pitchFamily="2" charset="2"/>
              <a:buChar char="ü"/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l-PL" b="1" dirty="0" smtClean="0">
                <a:solidFill>
                  <a:schemeClr val="tx1"/>
                </a:solidFill>
              </a:rPr>
              <a:t>Rozwój usług o typowo komercyjnym charakterze, np. bazy noclegowej. Dobrze funkcjonujące hotele, pensjonaty, sanatoria, obiekty turystyczne i rekreacyjne dają dobrą kondycję finansową mieszkańcom uzdrowiska, a tym samym całej gminie. </a:t>
            </a:r>
          </a:p>
          <a:p>
            <a:pPr>
              <a:buFont typeface="Wingdings" pitchFamily="2" charset="2"/>
              <a:buChar char="ü"/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l-PL" b="1" dirty="0" smtClean="0">
                <a:solidFill>
                  <a:schemeClr val="tx1"/>
                </a:solidFill>
              </a:rPr>
              <a:t>Miejsce jakim jest gmina uzdrowiskowa  to po prostu samonapędzająca się maszyna </a:t>
            </a:r>
            <a:r>
              <a:rPr lang="pl-PL" b="1" dirty="0" err="1" smtClean="0">
                <a:solidFill>
                  <a:schemeClr val="tx1"/>
                </a:solidFill>
              </a:rPr>
              <a:t>rozwoju</a:t>
            </a:r>
            <a:r>
              <a:rPr lang="pl-PL" b="1" dirty="0" smtClean="0">
                <a:solidFill>
                  <a:schemeClr val="tx1"/>
                </a:solidFill>
              </a:rPr>
              <a:t>.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1" name="Strzałka w prawo 30"/>
          <p:cNvSpPr/>
          <p:nvPr/>
        </p:nvSpPr>
        <p:spPr>
          <a:xfrm>
            <a:off x="1763688" y="5589240"/>
            <a:ext cx="2016224" cy="504056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mstanislawczyk\Moje dokumenty\2005_2.1 analiza rynku pracy\strona internetowa\rbrp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517232"/>
            <a:ext cx="269557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6425" cy="838200"/>
          </a:xfrm>
        </p:spPr>
        <p:txBody>
          <a:bodyPr>
            <a:noAutofit/>
          </a:bodyPr>
          <a:lstStyle/>
          <a:p>
            <a:pPr lvl="0"/>
            <a:r>
              <a:rPr lang="pl-PL" sz="2000" b="1" dirty="0" smtClean="0"/>
              <a:t>Zgodnie z Regulaminem konkursu w projekcie nie mogą uczestniczyć</a:t>
            </a:r>
            <a:r>
              <a:rPr lang="pl-PL" sz="2800" b="1" dirty="0" smtClean="0"/>
              <a:t>:</a:t>
            </a:r>
            <a:endParaRPr lang="pl-PL" sz="2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683625" cy="3275013"/>
          </a:xfrm>
        </p:spPr>
        <p:txBody>
          <a:bodyPr anchor="ctr"/>
          <a:lstStyle/>
          <a:p>
            <a:pPr lvl="2" indent="-209550" eaLnBrk="1" hangingPunct="1">
              <a:buFont typeface="Wingdings" pitchFamily="2" charset="2"/>
              <a:buNone/>
            </a:pPr>
            <a:r>
              <a:rPr lang="pl-PL" sz="1900" dirty="0" smtClean="0">
                <a:latin typeface="Arial" charset="0"/>
              </a:rPr>
              <a:t>	</a:t>
            </a:r>
            <a:endParaRPr lang="pl-PL" sz="3000" b="1" dirty="0" smtClean="0"/>
          </a:p>
        </p:txBody>
      </p:sp>
      <p:sp>
        <p:nvSpPr>
          <p:cNvPr id="14340" name="pole tekstowe 5"/>
          <p:cNvSpPr txBox="1">
            <a:spLocks noChangeArrowheads="1"/>
          </p:cNvSpPr>
          <p:nvPr/>
        </p:nvSpPr>
        <p:spPr bwMode="auto">
          <a:xfrm>
            <a:off x="533400" y="1752600"/>
            <a:ext cx="7391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400" b="1"/>
          </a:p>
          <a:p>
            <a:endParaRPr lang="pl-PL" sz="2400" b="1"/>
          </a:p>
          <a:p>
            <a:r>
              <a:rPr lang="pl-PL" sz="2400"/>
              <a:t>  </a:t>
            </a:r>
          </a:p>
          <a:p>
            <a:endParaRPr lang="pl-PL" sz="2400"/>
          </a:p>
          <a:p>
            <a:endParaRPr lang="pl-PL" sz="2400"/>
          </a:p>
          <a:p>
            <a:endParaRPr lang="pl-PL" sz="2400" b="1"/>
          </a:p>
          <a:p>
            <a:endParaRPr lang="pl-PL" sz="2400"/>
          </a:p>
        </p:txBody>
      </p:sp>
      <p:graphicFrame>
        <p:nvGraphicFramePr>
          <p:cNvPr id="7" name="Diagram 6"/>
          <p:cNvGraphicFramePr/>
          <p:nvPr/>
        </p:nvGraphicFramePr>
        <p:xfrm>
          <a:off x="107504" y="764704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FECA91-17E2-4449-99C5-9503E785A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CAFECA91-17E2-4449-99C5-9503E785A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14FBA5-49E5-42B4-8C7C-2BF23598A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4714FBA5-49E5-42B4-8C7C-2BF23598A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800" b="1" dirty="0" smtClean="0"/>
              <a:t>Dolnośląska Agencja Rozwoju Regionalnego S. A.</a:t>
            </a:r>
          </a:p>
          <a:p>
            <a:pPr algn="ctr">
              <a:buNone/>
            </a:pPr>
            <a:r>
              <a:rPr lang="pl-PL" sz="2800" b="1" dirty="0" smtClean="0"/>
              <a:t>Ul. Szczawieńska 2, 58-310 Szczawno – Zdrój</a:t>
            </a:r>
          </a:p>
          <a:p>
            <a:pPr algn="ctr">
              <a:buNone/>
            </a:pPr>
            <a:r>
              <a:rPr lang="pl-PL" sz="2800" b="1" dirty="0"/>
              <a:t>g</a:t>
            </a:r>
            <a:r>
              <a:rPr lang="pl-PL" sz="2800" b="1" dirty="0" smtClean="0"/>
              <a:t>odz. 7.30 – 15.30</a:t>
            </a:r>
            <a:endParaRPr lang="pl-PL" sz="2800" b="1" dirty="0"/>
          </a:p>
          <a:p>
            <a:pPr algn="ctr">
              <a:buNone/>
            </a:pPr>
            <a:r>
              <a:rPr lang="pl-PL" sz="2800" dirty="0" smtClean="0"/>
              <a:t>Mariola Stanisławczyk tel. 607 755 900, </a:t>
            </a:r>
            <a:r>
              <a:rPr lang="pl-PL" sz="2800" dirty="0" err="1" smtClean="0">
                <a:hlinkClick r:id="rId2"/>
              </a:rPr>
              <a:t>mariola.stanislawczyk@darr.pl</a:t>
            </a:r>
            <a:r>
              <a:rPr lang="pl-PL" sz="2800" dirty="0" smtClean="0"/>
              <a:t> </a:t>
            </a:r>
          </a:p>
          <a:p>
            <a:pPr algn="ctr">
              <a:buNone/>
            </a:pPr>
            <a:r>
              <a:rPr lang="pl-PL" sz="2800" dirty="0" smtClean="0"/>
              <a:t>Małgorzata Rogoża tel. 665 119 123, </a:t>
            </a:r>
            <a:r>
              <a:rPr lang="pl-PL" sz="2800" dirty="0" err="1" smtClean="0">
                <a:hlinkClick r:id="rId3"/>
              </a:rPr>
              <a:t>malgorzata.rogoza@darr.pl</a:t>
            </a:r>
            <a:r>
              <a:rPr lang="pl-PL" sz="2800" dirty="0" smtClean="0"/>
              <a:t> </a:t>
            </a:r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79065" y="5157192"/>
            <a:ext cx="2964935" cy="156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-4.88437E-6 L -0.27066 -4.8843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6425" cy="838200"/>
          </a:xfrm>
        </p:spPr>
        <p:txBody>
          <a:bodyPr>
            <a:noAutofit/>
          </a:bodyPr>
          <a:lstStyle/>
          <a:p>
            <a:pPr lvl="0"/>
            <a:r>
              <a:rPr lang="pl-PL" sz="2000" b="1" dirty="0" smtClean="0"/>
              <a:t>Zgodnie z Regulaminem konkursu w projekcie nie mogą uczestniczyć</a:t>
            </a:r>
            <a:r>
              <a:rPr lang="pl-PL" sz="2800" b="1" dirty="0" smtClean="0"/>
              <a:t>:</a:t>
            </a:r>
            <a:endParaRPr lang="pl-PL" sz="2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683625" cy="3275013"/>
          </a:xfrm>
        </p:spPr>
        <p:txBody>
          <a:bodyPr anchor="ctr"/>
          <a:lstStyle/>
          <a:p>
            <a:pPr lvl="2" indent="-209550" eaLnBrk="1" hangingPunct="1">
              <a:buFont typeface="Wingdings" pitchFamily="2" charset="2"/>
              <a:buNone/>
            </a:pPr>
            <a:r>
              <a:rPr lang="pl-PL" sz="1900" dirty="0" smtClean="0">
                <a:latin typeface="Arial" charset="0"/>
              </a:rPr>
              <a:t>	</a:t>
            </a:r>
            <a:endParaRPr lang="pl-PL" sz="3000" b="1" dirty="0" smtClean="0"/>
          </a:p>
        </p:txBody>
      </p:sp>
      <p:sp>
        <p:nvSpPr>
          <p:cNvPr id="14340" name="pole tekstowe 5"/>
          <p:cNvSpPr txBox="1">
            <a:spLocks noChangeArrowheads="1"/>
          </p:cNvSpPr>
          <p:nvPr/>
        </p:nvSpPr>
        <p:spPr bwMode="auto">
          <a:xfrm>
            <a:off x="533400" y="1752600"/>
            <a:ext cx="7391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400" b="1"/>
          </a:p>
          <a:p>
            <a:endParaRPr lang="pl-PL" sz="2400" b="1"/>
          </a:p>
          <a:p>
            <a:r>
              <a:rPr lang="pl-PL" sz="2400"/>
              <a:t>  </a:t>
            </a:r>
          </a:p>
          <a:p>
            <a:endParaRPr lang="pl-PL" sz="2400"/>
          </a:p>
          <a:p>
            <a:endParaRPr lang="pl-PL" sz="2400"/>
          </a:p>
          <a:p>
            <a:endParaRPr lang="pl-PL" sz="2400" b="1"/>
          </a:p>
          <a:p>
            <a:endParaRPr lang="pl-PL" sz="2400"/>
          </a:p>
        </p:txBody>
      </p:sp>
      <p:graphicFrame>
        <p:nvGraphicFramePr>
          <p:cNvPr id="7" name="Diagram 6"/>
          <p:cNvGraphicFramePr/>
          <p:nvPr/>
        </p:nvGraphicFramePr>
        <p:xfrm>
          <a:off x="107504" y="908720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FECA91-17E2-4449-99C5-9503E785A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CAFECA91-17E2-4449-99C5-9503E785A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14FBA5-49E5-42B4-8C7C-2BF23598A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4714FBA5-49E5-42B4-8C7C-2BF23598A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6425" cy="838200"/>
          </a:xfrm>
        </p:spPr>
        <p:txBody>
          <a:bodyPr>
            <a:noAutofit/>
          </a:bodyPr>
          <a:lstStyle/>
          <a:p>
            <a:pPr lvl="0"/>
            <a:r>
              <a:rPr lang="pl-PL" sz="1800" b="1" dirty="0" smtClean="0"/>
              <a:t>Zgodnie z Regulaminem konkursu w projekcie nie mogą uczestniczyć:</a:t>
            </a:r>
            <a:endParaRPr lang="pl-PL" sz="1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683625" cy="3275013"/>
          </a:xfrm>
        </p:spPr>
        <p:txBody>
          <a:bodyPr anchor="ctr"/>
          <a:lstStyle/>
          <a:p>
            <a:pPr lvl="2" indent="-209550" eaLnBrk="1" hangingPunct="1">
              <a:buFont typeface="Wingdings" pitchFamily="2" charset="2"/>
              <a:buNone/>
            </a:pPr>
            <a:r>
              <a:rPr lang="pl-PL" sz="1900" dirty="0" smtClean="0">
                <a:latin typeface="Arial" charset="0"/>
              </a:rPr>
              <a:t>	</a:t>
            </a:r>
            <a:endParaRPr lang="pl-PL" sz="3000" b="1" dirty="0" smtClean="0"/>
          </a:p>
        </p:txBody>
      </p:sp>
      <p:sp>
        <p:nvSpPr>
          <p:cNvPr id="14340" name="pole tekstowe 5"/>
          <p:cNvSpPr txBox="1">
            <a:spLocks noChangeArrowheads="1"/>
          </p:cNvSpPr>
          <p:nvPr/>
        </p:nvSpPr>
        <p:spPr bwMode="auto">
          <a:xfrm>
            <a:off x="533400" y="1752600"/>
            <a:ext cx="7391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400" b="1"/>
          </a:p>
          <a:p>
            <a:endParaRPr lang="pl-PL" sz="2400" b="1"/>
          </a:p>
          <a:p>
            <a:r>
              <a:rPr lang="pl-PL" sz="2400"/>
              <a:t>  </a:t>
            </a:r>
          </a:p>
          <a:p>
            <a:endParaRPr lang="pl-PL" sz="2400"/>
          </a:p>
          <a:p>
            <a:endParaRPr lang="pl-PL" sz="2400"/>
          </a:p>
          <a:p>
            <a:endParaRPr lang="pl-PL" sz="2400" b="1"/>
          </a:p>
          <a:p>
            <a:endParaRPr lang="pl-PL" sz="2400"/>
          </a:p>
        </p:txBody>
      </p:sp>
      <p:graphicFrame>
        <p:nvGraphicFramePr>
          <p:cNvPr id="7" name="Diagram 6"/>
          <p:cNvGraphicFramePr/>
          <p:nvPr/>
        </p:nvGraphicFramePr>
        <p:xfrm>
          <a:off x="323528" y="908720"/>
          <a:ext cx="820891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FECA91-17E2-4449-99C5-9503E785A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CAFECA91-17E2-4449-99C5-9503E785A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14FBA5-49E5-42B4-8C7C-2BF23598A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4714FBA5-49E5-42B4-8C7C-2BF23598A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6425" cy="838200"/>
          </a:xfrm>
        </p:spPr>
        <p:txBody>
          <a:bodyPr>
            <a:noAutofit/>
          </a:bodyPr>
          <a:lstStyle/>
          <a:p>
            <a:pPr lvl="0"/>
            <a:r>
              <a:rPr lang="pl-PL" sz="1800" b="1" dirty="0" smtClean="0"/>
              <a:t>Zgodnie z Regulaminem konkursu w projekcie nie mogą uczestniczyć:</a:t>
            </a:r>
            <a:endParaRPr lang="pl-PL" sz="1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683625" cy="3275013"/>
          </a:xfrm>
        </p:spPr>
        <p:txBody>
          <a:bodyPr anchor="ctr"/>
          <a:lstStyle/>
          <a:p>
            <a:pPr lvl="2" indent="-209550" eaLnBrk="1" hangingPunct="1">
              <a:buFont typeface="Wingdings" pitchFamily="2" charset="2"/>
              <a:buNone/>
            </a:pPr>
            <a:r>
              <a:rPr lang="pl-PL" sz="1900" dirty="0" smtClean="0">
                <a:latin typeface="Arial" charset="0"/>
              </a:rPr>
              <a:t>	</a:t>
            </a:r>
            <a:endParaRPr lang="pl-PL" sz="3000" b="1" dirty="0" smtClean="0"/>
          </a:p>
        </p:txBody>
      </p:sp>
      <p:sp>
        <p:nvSpPr>
          <p:cNvPr id="14340" name="pole tekstowe 5"/>
          <p:cNvSpPr txBox="1">
            <a:spLocks noChangeArrowheads="1"/>
          </p:cNvSpPr>
          <p:nvPr/>
        </p:nvSpPr>
        <p:spPr bwMode="auto">
          <a:xfrm>
            <a:off x="533400" y="1752600"/>
            <a:ext cx="7391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400" b="1"/>
          </a:p>
          <a:p>
            <a:endParaRPr lang="pl-PL" sz="2400" b="1"/>
          </a:p>
          <a:p>
            <a:r>
              <a:rPr lang="pl-PL" sz="2400"/>
              <a:t>  </a:t>
            </a:r>
          </a:p>
          <a:p>
            <a:endParaRPr lang="pl-PL" sz="2400"/>
          </a:p>
          <a:p>
            <a:endParaRPr lang="pl-PL" sz="2400"/>
          </a:p>
          <a:p>
            <a:endParaRPr lang="pl-PL" sz="2400" b="1"/>
          </a:p>
          <a:p>
            <a:endParaRPr lang="pl-PL" sz="2400"/>
          </a:p>
        </p:txBody>
      </p:sp>
      <p:graphicFrame>
        <p:nvGraphicFramePr>
          <p:cNvPr id="7" name="Diagram 6"/>
          <p:cNvGraphicFramePr/>
          <p:nvPr/>
        </p:nvGraphicFramePr>
        <p:xfrm>
          <a:off x="611560" y="980728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FECA91-17E2-4449-99C5-9503E785A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CAFECA91-17E2-4449-99C5-9503E785A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14FBA5-49E5-42B4-8C7C-2BF23598A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4714FBA5-49E5-42B4-8C7C-2BF23598A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6425" cy="838200"/>
          </a:xfrm>
        </p:spPr>
        <p:txBody>
          <a:bodyPr>
            <a:noAutofit/>
          </a:bodyPr>
          <a:lstStyle/>
          <a:p>
            <a:pPr lvl="0"/>
            <a:r>
              <a:rPr lang="pl-PL" sz="1800" b="1" dirty="0" smtClean="0"/>
              <a:t>Zgodnie z Regulaminem konkursu w projekcie nie mogą uczestniczyć:</a:t>
            </a:r>
            <a:endParaRPr lang="pl-PL" sz="1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683625" cy="3275013"/>
          </a:xfrm>
        </p:spPr>
        <p:txBody>
          <a:bodyPr anchor="ctr"/>
          <a:lstStyle/>
          <a:p>
            <a:pPr lvl="2" indent="-209550" eaLnBrk="1" hangingPunct="1">
              <a:buFont typeface="Wingdings" pitchFamily="2" charset="2"/>
              <a:buNone/>
            </a:pPr>
            <a:r>
              <a:rPr lang="pl-PL" sz="1900" dirty="0" smtClean="0">
                <a:latin typeface="Arial" charset="0"/>
              </a:rPr>
              <a:t>	</a:t>
            </a:r>
            <a:endParaRPr lang="pl-PL" sz="3000" b="1" dirty="0" smtClean="0"/>
          </a:p>
        </p:txBody>
      </p:sp>
      <p:sp>
        <p:nvSpPr>
          <p:cNvPr id="14340" name="pole tekstowe 5"/>
          <p:cNvSpPr txBox="1">
            <a:spLocks noChangeArrowheads="1"/>
          </p:cNvSpPr>
          <p:nvPr/>
        </p:nvSpPr>
        <p:spPr bwMode="auto">
          <a:xfrm>
            <a:off x="533400" y="1752600"/>
            <a:ext cx="7391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400" b="1"/>
          </a:p>
          <a:p>
            <a:endParaRPr lang="pl-PL" sz="2400" b="1"/>
          </a:p>
          <a:p>
            <a:r>
              <a:rPr lang="pl-PL" sz="2400"/>
              <a:t>  </a:t>
            </a:r>
          </a:p>
          <a:p>
            <a:endParaRPr lang="pl-PL" sz="2400"/>
          </a:p>
          <a:p>
            <a:endParaRPr lang="pl-PL" sz="2400"/>
          </a:p>
          <a:p>
            <a:endParaRPr lang="pl-PL" sz="2400" b="1"/>
          </a:p>
          <a:p>
            <a:endParaRPr lang="pl-PL" sz="2400"/>
          </a:p>
        </p:txBody>
      </p:sp>
      <p:graphicFrame>
        <p:nvGraphicFramePr>
          <p:cNvPr id="7" name="Diagram 6"/>
          <p:cNvGraphicFramePr/>
          <p:nvPr/>
        </p:nvGraphicFramePr>
        <p:xfrm>
          <a:off x="107504" y="980728"/>
          <a:ext cx="79208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92833AEF-3CEA-474B-8CB2-3F5F5F047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C5E25011-048A-4327-9AC3-7B1FAFE77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graphicEl>
                                              <a:dgm id="{FE37EC39-1300-4659-BC19-94138E2A8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76E62452-3532-4469-8CAD-E51E2A0A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Nie </a:t>
            </a:r>
            <a:r>
              <a:rPr lang="pl-PL" b="1" dirty="0"/>
              <a:t>jest dopuszczalne udzielenie wsparcia </a:t>
            </a:r>
            <a:r>
              <a:rPr lang="pl-PL" b="1" dirty="0" smtClean="0"/>
              <a:t>osobom:</a:t>
            </a:r>
          </a:p>
          <a:p>
            <a:r>
              <a:rPr lang="pl-PL" dirty="0" smtClean="0"/>
              <a:t>planującym rozpoczęcie działalności gospodarczej w sektorach wykluczonych </a:t>
            </a:r>
            <a:r>
              <a:rPr lang="pl-PL" dirty="0"/>
              <a:t>z możliwości ubiegania się o otrzymanie wsparcia zgodnie z Rozporządzeniem Komisji (UE) Nr 1407/2013 z dnia 18 grudnia 2013 r</a:t>
            </a:r>
            <a:r>
              <a:rPr lang="pl-PL" dirty="0" smtClean="0"/>
              <a:t>.</a:t>
            </a:r>
          </a:p>
          <a:p>
            <a:r>
              <a:rPr lang="pl-PL" b="1" u="sng" dirty="0" smtClean="0"/>
              <a:t>biorące udziału w innym projekcie aktywizacji zawodowej </a:t>
            </a:r>
            <a:r>
              <a:rPr lang="pl-PL" dirty="0" smtClean="0"/>
              <a:t>współfinansowanym ze środków Europejskiego Funduszu Społecznego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W wierszu umieszczono cztery logotypy:&#10;- jako pierwszy od lewej strony wiersza znajduje się znak Funduszy Europejskich (FE) złożony z symbolu graficznego, nazwy Fundusze Europejskie oraz nazwy programu regionalnego.Symbol graficzny jest zbudowany z układu połączonych gwiazd na tle trapezu. Symbolika gwiazd nawiązuje do flagi Unii Europejskiej przez żółty kolor jednej z gwiazd oraz niebieski kolor tła. Równocześnie nawiązuje do symboliki flagi Polski przez biały i czerwony kolor pozostałych dwóch gwiazd;&#10;- jako drugi od lewej strony wiersza znajduje się znak przedstawiający flagę Polski, na której barwy narodowe widnieją w postaci dwóch pasów równej szerokości, z których górny jest biały, a dolny czerwony. Są to barwy pochodne od herbu państwa. Pas górny oznacza Orła Białego, pas dolny pole tarczy herbowej;&#10;- jako trzeci od lewej strony wiersza znajduje się herb województwa dolnośląskiego z napisem ,,Dolny Śląsk”. Herbem województwa dolnośląskiego jest w polu złotym orzeł czarny ze srebrną przepaską w kształcie półksiężyca z umieszczonym na niej pośrodku krzyżem;&#10;- jako ostatni zamieszczono znak Unii Europejskiej (UE) złożony z flagi UE, napisu Unia Europejska i napisem &quot;Europejski Fundusz Społeczny&quot;, który współfinansuje Projekt realizowany przez Beneficjenta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1031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2|1|0.7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2|1|0.7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2|1|0.7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2|1|0.7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2|1|0.7|0.8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1790</Words>
  <Application>Microsoft Office PowerPoint</Application>
  <PresentationFormat>Pokaz na ekranie (4:3)</PresentationFormat>
  <Paragraphs>322</Paragraphs>
  <Slides>41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2" baseType="lpstr">
      <vt:lpstr>Motyw pakietu Office</vt:lpstr>
      <vt:lpstr>Slajd 1</vt:lpstr>
      <vt:lpstr>Slajd 2</vt:lpstr>
      <vt:lpstr>Slajd 3</vt:lpstr>
      <vt:lpstr>Zgodnie z Regulaminem konkursu w projekcie nie mogą uczestniczyć:</vt:lpstr>
      <vt:lpstr>Zgodnie z Regulaminem konkursu w projekcie nie mogą uczestniczyć:</vt:lpstr>
      <vt:lpstr>Zgodnie z Regulaminem konkursu w projekcie nie mogą uczestniczyć:</vt:lpstr>
      <vt:lpstr>Zgodnie z Regulaminem konkursu w projekcie nie mogą uczestniczyć:</vt:lpstr>
      <vt:lpstr>Zgodnie z Regulaminem konkursu w projekcie nie mogą uczestniczyć: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MR</dc:creator>
  <cp:lastModifiedBy>mstanislawczyk</cp:lastModifiedBy>
  <cp:revision>41</cp:revision>
  <dcterms:created xsi:type="dcterms:W3CDTF">2021-07-15T08:36:48Z</dcterms:created>
  <dcterms:modified xsi:type="dcterms:W3CDTF">2021-07-19T10:46:57Z</dcterms:modified>
</cp:coreProperties>
</file>